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4" r:id="rId3"/>
    <p:sldId id="306" r:id="rId4"/>
    <p:sldId id="282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39" r:id="rId15"/>
    <p:sldId id="336" r:id="rId16"/>
    <p:sldId id="337" r:id="rId17"/>
    <p:sldId id="338" r:id="rId18"/>
    <p:sldId id="318" r:id="rId19"/>
    <p:sldId id="340" r:id="rId20"/>
    <p:sldId id="342" r:id="rId21"/>
    <p:sldId id="341" r:id="rId22"/>
    <p:sldId id="302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D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97" autoAdjust="0"/>
    <p:restoredTop sz="94674"/>
  </p:normalViewPr>
  <p:slideViewPr>
    <p:cSldViewPr>
      <p:cViewPr varScale="1">
        <p:scale>
          <a:sx n="81" d="100"/>
          <a:sy n="81" d="100"/>
        </p:scale>
        <p:origin x="136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leksandrashmurak\Downloads\Kaliningrad-meditsina-tablits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aleksandrashmurak\Downloads\3k0lZ&#1085;&#1086;&#1074;&#1099;&#1080;&#774;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leksandrashmurak\Downloads\Kaliningrad-meditsina-tablits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leksandrashmurak\Downloads\Kaliningrad-meditsina-tablits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leksandrashmurak\Downloads\Kaliningrad-meditsina-tablits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leksandrashmurak\Downloads\Kaliningrad-meditsina-tablits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leksandrashmurak\Downloads\Kaliningrad-meditsina-tablits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leksandrashmurak\Downloads\Kaliningrad-meditsina-tablitsa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leksandrashmurak\Downloads\Kaliningrad-meditsina-tablitsa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Лист3!$A$2:$A$11</c:f>
              <c:strCache>
                <c:ptCount val="10"/>
                <c:pt idx="0">
                  <c:v>БУ ХМАО-Югры «Излучинский дом-интернат»</c:v>
                </c:pt>
                <c:pt idx="1">
                  <c:v>БУ ХМАО-Югры «Нижневартовский дом-интернат для престарелых и инвалидов»</c:v>
                </c:pt>
                <c:pt idx="2">
                  <c:v>БУ ХМАО-Югры «Няганский реабилитационный центр для детей и подростков с ограниченными возможностями»</c:v>
                </c:pt>
                <c:pt idx="3">
                  <c:v>БУ ХМАО-Югры «Няганский центр социальной помощи семье и детям»</c:v>
                </c:pt>
                <c:pt idx="4">
                  <c:v>БУ ХМАО-Югры «Октябрьский районный комплексный центр социального обслуживания населения»</c:v>
                </c:pt>
                <c:pt idx="5">
                  <c:v>БУ ХМАО-Югры  «Нефтеюганский комплексный центр социального обслуживания населения», среднее</c:v>
                </c:pt>
                <c:pt idx="6">
                  <c:v>БУ ХМАО-Югры «Радужнинский реабилитационный центр для детей и подростков с ограниченными возможностями»</c:v>
                </c:pt>
                <c:pt idx="7">
                  <c:v>БУ ХМАО-Югры  «Советский комплексный центр социального обслуживания населения», среднее</c:v>
                </c:pt>
                <c:pt idx="8">
                  <c:v>БУ ХМАО-Югры «Сургутский социально-оздоровительный центр»</c:v>
                </c:pt>
                <c:pt idx="9">
                  <c:v>БУ ХМАО-Югры  «Сургутский центр социальной помощи семье и детям»</c:v>
                </c:pt>
              </c:strCache>
            </c:strRef>
          </c:cat>
          <c:val>
            <c:numRef>
              <c:f>Лист3!$B$2:$B$11</c:f>
              <c:numCache>
                <c:formatCode>General</c:formatCode>
                <c:ptCount val="10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99.8</c:v>
                </c:pt>
                <c:pt idx="6">
                  <c:v>99.8</c:v>
                </c:pt>
                <c:pt idx="7">
                  <c:v>99.8</c:v>
                </c:pt>
                <c:pt idx="8">
                  <c:v>99.8</c:v>
                </c:pt>
                <c:pt idx="9">
                  <c:v>99.8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C62-4643-B995-9088941B6F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28689088"/>
        <c:axId val="628688544"/>
      </c:barChart>
      <c:catAx>
        <c:axId val="628689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8688544"/>
        <c:crosses val="autoZero"/>
        <c:auto val="1"/>
        <c:lblAlgn val="ctr"/>
        <c:lblOffset val="100"/>
        <c:noMultiLvlLbl val="0"/>
      </c:catAx>
      <c:valAx>
        <c:axId val="6286885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8689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Лист3!$B$71:$B$86</c:f>
              <c:strCache>
                <c:ptCount val="16"/>
                <c:pt idx="0">
                  <c:v>Подъезд к организации</c:v>
                </c:pt>
                <c:pt idx="1">
                  <c:v>Другое</c:v>
                </c:pt>
                <c:pt idx="2">
                  <c:v>Санитарное состояние помещения</c:v>
                </c:pt>
                <c:pt idx="3">
                  <c:v>Повышение кфалификации сотрудников</c:v>
                </c:pt>
                <c:pt idx="4">
                  <c:v>Режим дня </c:v>
                </c:pt>
                <c:pt idx="5">
                  <c:v>Режим работы</c:v>
                </c:pt>
                <c:pt idx="6">
                  <c:v>Внедрить, увеличить количество электронных услуг</c:v>
                </c:pt>
                <c:pt idx="7">
                  <c:v>Увеличить информирование об услугах</c:v>
                </c:pt>
                <c:pt idx="8">
                  <c:v>Рзанообразие в питании</c:v>
                </c:pt>
                <c:pt idx="9">
                  <c:v>Зонирование помещения (мест ожидания)</c:v>
                </c:pt>
                <c:pt idx="10">
                  <c:v>Парковка</c:v>
                </c:pt>
                <c:pt idx="11">
                  <c:v>Вежливость сотрудников</c:v>
                </c:pt>
                <c:pt idx="12">
                  <c:v>Нехватка персонала, специалистов</c:v>
                </c:pt>
                <c:pt idx="13">
                  <c:v>Расширение оказываемых услуг</c:v>
                </c:pt>
                <c:pt idx="14">
                  <c:v>Проблемы оснащения оборудованием</c:v>
                </c:pt>
                <c:pt idx="15">
                  <c:v>Ремонт помещения, увеличение помещения</c:v>
                </c:pt>
              </c:strCache>
            </c:strRef>
          </c:cat>
          <c:val>
            <c:numRef>
              <c:f>Лист3!$C$71:$C$86</c:f>
              <c:numCache>
                <c:formatCode>General</c:formatCode>
                <c:ptCount val="16"/>
                <c:pt idx="0">
                  <c:v>0.4</c:v>
                </c:pt>
                <c:pt idx="1">
                  <c:v>1.2</c:v>
                </c:pt>
                <c:pt idx="2">
                  <c:v>2.1</c:v>
                </c:pt>
                <c:pt idx="3">
                  <c:v>3.2</c:v>
                </c:pt>
                <c:pt idx="4">
                  <c:v>3.2</c:v>
                </c:pt>
                <c:pt idx="5">
                  <c:v>3.4</c:v>
                </c:pt>
                <c:pt idx="6">
                  <c:v>3.4</c:v>
                </c:pt>
                <c:pt idx="7">
                  <c:v>3.6</c:v>
                </c:pt>
                <c:pt idx="8">
                  <c:v>4.0999999999999996</c:v>
                </c:pt>
                <c:pt idx="9">
                  <c:v>4.5</c:v>
                </c:pt>
                <c:pt idx="10">
                  <c:v>4.5999999999999996</c:v>
                </c:pt>
                <c:pt idx="11">
                  <c:v>5.6</c:v>
                </c:pt>
                <c:pt idx="12">
                  <c:v>6.5</c:v>
                </c:pt>
                <c:pt idx="13">
                  <c:v>7.8</c:v>
                </c:pt>
                <c:pt idx="14">
                  <c:v>8.9</c:v>
                </c:pt>
                <c:pt idx="15">
                  <c:v>9.6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FA4-D64F-A5F5-B6789867C5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28691264"/>
        <c:axId val="628691808"/>
      </c:barChart>
      <c:catAx>
        <c:axId val="628691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28691808"/>
        <c:crosses val="autoZero"/>
        <c:auto val="1"/>
        <c:lblAlgn val="ctr"/>
        <c:lblOffset val="100"/>
        <c:noMultiLvlLbl val="0"/>
      </c:catAx>
      <c:valAx>
        <c:axId val="6286918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28691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n>
            <a:noFill/>
          </a:ln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 целом по отрасли (73 организации)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92.97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Государственные организации (43 организации)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97.9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Негосударственные организации (30 организаций)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85.89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1201968"/>
        <c:axId val="691195440"/>
      </c:barChart>
      <c:catAx>
        <c:axId val="691201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1195440"/>
        <c:crosses val="autoZero"/>
        <c:auto val="1"/>
        <c:lblAlgn val="ctr"/>
        <c:lblOffset val="100"/>
        <c:noMultiLvlLbl val="0"/>
      </c:catAx>
      <c:valAx>
        <c:axId val="6911954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91201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8952536110910705E-2"/>
          <c:y val="0.74945386728619712"/>
          <c:w val="0.74882409888408097"/>
          <c:h val="0.200748435857282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Негосударственные организации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Удовлетворенность условиями оказания услуг</c:v>
                </c:pt>
                <c:pt idx="1">
                  <c:v>Доброжелательность и вежливость работников</c:v>
                </c:pt>
                <c:pt idx="2">
                  <c:v>Доступность условий для инвалидов</c:v>
                </c:pt>
                <c:pt idx="3">
                  <c:v>Комфортность условий предоставления услуг</c:v>
                </c:pt>
                <c:pt idx="4">
                  <c:v>Открытость и доступность информации об организации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99.17</c:v>
                </c:pt>
                <c:pt idx="1">
                  <c:v>98.97</c:v>
                </c:pt>
                <c:pt idx="2">
                  <c:v>59.6</c:v>
                </c:pt>
                <c:pt idx="3">
                  <c:v>96.13</c:v>
                </c:pt>
                <c:pt idx="4">
                  <c:v>75.569999999999993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Государственные организации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Удовлетворенность условиями оказания услуг</c:v>
                </c:pt>
                <c:pt idx="1">
                  <c:v>Доброжелательность и вежливость работников</c:v>
                </c:pt>
                <c:pt idx="2">
                  <c:v>Доступность условий для инвалидов</c:v>
                </c:pt>
                <c:pt idx="3">
                  <c:v>Комфортность условий предоставления услуг</c:v>
                </c:pt>
                <c:pt idx="4">
                  <c:v>Открытость и доступность информации об организации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99.1</c:v>
                </c:pt>
                <c:pt idx="1">
                  <c:v>98.3</c:v>
                </c:pt>
                <c:pt idx="2">
                  <c:v>94.9</c:v>
                </c:pt>
                <c:pt idx="3">
                  <c:v>98.56</c:v>
                </c:pt>
                <c:pt idx="4">
                  <c:v>98.65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Все организации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Удовлетворенность условиями оказания услуг</c:v>
                </c:pt>
                <c:pt idx="1">
                  <c:v>Доброжелательность и вежливость работников</c:v>
                </c:pt>
                <c:pt idx="2">
                  <c:v>Доступность условий для инвалидов</c:v>
                </c:pt>
                <c:pt idx="3">
                  <c:v>Комфортность условий предоставления услуг</c:v>
                </c:pt>
                <c:pt idx="4">
                  <c:v>Открытость и доступность информации об организации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99.12</c:v>
                </c:pt>
                <c:pt idx="1">
                  <c:v>98.58</c:v>
                </c:pt>
                <c:pt idx="2">
                  <c:v>80.400000000000006</c:v>
                </c:pt>
                <c:pt idx="3">
                  <c:v>97.56</c:v>
                </c:pt>
                <c:pt idx="4">
                  <c:v>89.16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691203056"/>
        <c:axId val="691197616"/>
      </c:barChart>
      <c:catAx>
        <c:axId val="691203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1197616"/>
        <c:crosses val="autoZero"/>
        <c:auto val="1"/>
        <c:lblAlgn val="ctr"/>
        <c:lblOffset val="100"/>
        <c:noMultiLvlLbl val="0"/>
      </c:catAx>
      <c:valAx>
        <c:axId val="691197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1203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Лист3!$B$53</c:f>
              <c:strCache>
                <c:ptCount val="1"/>
                <c:pt idx="0">
                  <c:v>Критерий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Лист3!$A$54:$A$63</c:f>
              <c:strCache>
                <c:ptCount val="10"/>
                <c:pt idx="0">
                  <c:v>БУ ХМАО-Югры «Излучинский дом-интернат»</c:v>
                </c:pt>
                <c:pt idx="1">
                  <c:v>БУ ХМАО-Югры «Нижневартовский дом-интернат для престарелых и инвалидов»</c:v>
                </c:pt>
                <c:pt idx="2">
                  <c:v>БУ ХМАО-Югры «Няганский реабилитационный центр для детей и подростков с ограниченными возможностями»</c:v>
                </c:pt>
                <c:pt idx="3">
                  <c:v>БУ ХМАО-Югры «Няганский центр социальной помощи семье и детям»</c:v>
                </c:pt>
                <c:pt idx="4">
                  <c:v>БУ ХМАО-Югры «Октябрьский районный комплексный центр социального обслуживания населения»</c:v>
                </c:pt>
                <c:pt idx="5">
                  <c:v>БУ ХМАО-Югры  «Нефтеюганский комплексный центр социального обслуживания населения», среднее</c:v>
                </c:pt>
                <c:pt idx="6">
                  <c:v>БУ ХМАО-Югры «Радужнинский реабилитационный центр для детей и подростков с ограниченными возможностями»</c:v>
                </c:pt>
                <c:pt idx="7">
                  <c:v>БУ ХМАО-Югры  «Советский комплексный центр социального обслуживания населения», среднее</c:v>
                </c:pt>
                <c:pt idx="8">
                  <c:v>БУ ХМАО-Югры «Сургутский социально-оздоровительный центр»</c:v>
                </c:pt>
                <c:pt idx="9">
                  <c:v>БУ ХМАО-Югры  «Сургутский центр социальной помощи семье и детям»</c:v>
                </c:pt>
              </c:strCache>
            </c:strRef>
          </c:cat>
          <c:val>
            <c:numRef>
              <c:f>Лист3!$B$54:$B$63</c:f>
              <c:numCache>
                <c:formatCode>General</c:formatCode>
                <c:ptCount val="10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99</c:v>
                </c:pt>
                <c:pt idx="6">
                  <c:v>100</c:v>
                </c:pt>
                <c:pt idx="7">
                  <c:v>100</c:v>
                </c:pt>
                <c:pt idx="8">
                  <c:v>99</c:v>
                </c:pt>
                <c:pt idx="9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DD-D143-ABAA-6621DD5C5186}"/>
            </c:ext>
          </c:extLst>
        </c:ser>
        <c:ser>
          <c:idx val="1"/>
          <c:order val="1"/>
          <c:tx>
            <c:strRef>
              <c:f>Лист3!$C$53</c:f>
              <c:strCache>
                <c:ptCount val="1"/>
                <c:pt idx="0">
                  <c:v>Критерий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Лист3!$A$54:$A$63</c:f>
              <c:strCache>
                <c:ptCount val="10"/>
                <c:pt idx="0">
                  <c:v>БУ ХМАО-Югры «Излучинский дом-интернат»</c:v>
                </c:pt>
                <c:pt idx="1">
                  <c:v>БУ ХМАО-Югры «Нижневартовский дом-интернат для престарелых и инвалидов»</c:v>
                </c:pt>
                <c:pt idx="2">
                  <c:v>БУ ХМАО-Югры «Няганский реабилитационный центр для детей и подростков с ограниченными возможностями»</c:v>
                </c:pt>
                <c:pt idx="3">
                  <c:v>БУ ХМАО-Югры «Няганский центр социальной помощи семье и детям»</c:v>
                </c:pt>
                <c:pt idx="4">
                  <c:v>БУ ХМАО-Югры «Октябрьский районный комплексный центр социального обслуживания населения»</c:v>
                </c:pt>
                <c:pt idx="5">
                  <c:v>БУ ХМАО-Югры  «Нефтеюганский комплексный центр социального обслуживания населения», среднее</c:v>
                </c:pt>
                <c:pt idx="6">
                  <c:v>БУ ХМАО-Югры «Радужнинский реабилитационный центр для детей и подростков с ограниченными возможностями»</c:v>
                </c:pt>
                <c:pt idx="7">
                  <c:v>БУ ХМАО-Югры  «Советский комплексный центр социального обслуживания населения», среднее</c:v>
                </c:pt>
                <c:pt idx="8">
                  <c:v>БУ ХМАО-Югры «Сургутский социально-оздоровительный центр»</c:v>
                </c:pt>
                <c:pt idx="9">
                  <c:v>БУ ХМАО-Югры  «Сургутский центр социальной помощи семье и детям»</c:v>
                </c:pt>
              </c:strCache>
            </c:strRef>
          </c:cat>
          <c:val>
            <c:numRef>
              <c:f>Лист3!$C$54:$C$63</c:f>
              <c:numCache>
                <c:formatCode>General</c:formatCode>
                <c:ptCount val="10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99</c:v>
                </c:pt>
                <c:pt idx="8">
                  <c:v>100</c:v>
                </c:pt>
                <c:pt idx="9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ADD-D143-ABAA-6621DD5C5186}"/>
            </c:ext>
          </c:extLst>
        </c:ser>
        <c:ser>
          <c:idx val="2"/>
          <c:order val="2"/>
          <c:tx>
            <c:strRef>
              <c:f>Лист3!$D$53</c:f>
              <c:strCache>
                <c:ptCount val="1"/>
                <c:pt idx="0">
                  <c:v>Критерий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Лист3!$A$54:$A$63</c:f>
              <c:strCache>
                <c:ptCount val="10"/>
                <c:pt idx="0">
                  <c:v>БУ ХМАО-Югры «Излучинский дом-интернат»</c:v>
                </c:pt>
                <c:pt idx="1">
                  <c:v>БУ ХМАО-Югры «Нижневартовский дом-интернат для престарелых и инвалидов»</c:v>
                </c:pt>
                <c:pt idx="2">
                  <c:v>БУ ХМАО-Югры «Няганский реабилитационный центр для детей и подростков с ограниченными возможностями»</c:v>
                </c:pt>
                <c:pt idx="3">
                  <c:v>БУ ХМАО-Югры «Няганский центр социальной помощи семье и детям»</c:v>
                </c:pt>
                <c:pt idx="4">
                  <c:v>БУ ХМАО-Югры «Октябрьский районный комплексный центр социального обслуживания населения»</c:v>
                </c:pt>
                <c:pt idx="5">
                  <c:v>БУ ХМАО-Югры  «Нефтеюганский комплексный центр социального обслуживания населения», среднее</c:v>
                </c:pt>
                <c:pt idx="6">
                  <c:v>БУ ХМАО-Югры «Радужнинский реабилитационный центр для детей и подростков с ограниченными возможностями»</c:v>
                </c:pt>
                <c:pt idx="7">
                  <c:v>БУ ХМАО-Югры  «Советский комплексный центр социального обслуживания населения», среднее</c:v>
                </c:pt>
                <c:pt idx="8">
                  <c:v>БУ ХМАО-Югры «Сургутский социально-оздоровительный центр»</c:v>
                </c:pt>
                <c:pt idx="9">
                  <c:v>БУ ХМАО-Югры  «Сургутский центр социальной помощи семье и детям»</c:v>
                </c:pt>
              </c:strCache>
            </c:strRef>
          </c:cat>
          <c:val>
            <c:numRef>
              <c:f>Лист3!$D$54:$D$63</c:f>
              <c:numCache>
                <c:formatCode>General</c:formatCode>
                <c:ptCount val="10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ADD-D143-ABAA-6621DD5C5186}"/>
            </c:ext>
          </c:extLst>
        </c:ser>
        <c:ser>
          <c:idx val="3"/>
          <c:order val="3"/>
          <c:tx>
            <c:strRef>
              <c:f>Лист3!$E$53</c:f>
              <c:strCache>
                <c:ptCount val="1"/>
                <c:pt idx="0">
                  <c:v>Критерий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Лист3!$A$54:$A$63</c:f>
              <c:strCache>
                <c:ptCount val="10"/>
                <c:pt idx="0">
                  <c:v>БУ ХМАО-Югры «Излучинский дом-интернат»</c:v>
                </c:pt>
                <c:pt idx="1">
                  <c:v>БУ ХМАО-Югры «Нижневартовский дом-интернат для престарелых и инвалидов»</c:v>
                </c:pt>
                <c:pt idx="2">
                  <c:v>БУ ХМАО-Югры «Няганский реабилитационный центр для детей и подростков с ограниченными возможностями»</c:v>
                </c:pt>
                <c:pt idx="3">
                  <c:v>БУ ХМАО-Югры «Няганский центр социальной помощи семье и детям»</c:v>
                </c:pt>
                <c:pt idx="4">
                  <c:v>БУ ХМАО-Югры «Октябрьский районный комплексный центр социального обслуживания населения»</c:v>
                </c:pt>
                <c:pt idx="5">
                  <c:v>БУ ХМАО-Югры  «Нефтеюганский комплексный центр социального обслуживания населения», среднее</c:v>
                </c:pt>
                <c:pt idx="6">
                  <c:v>БУ ХМАО-Югры «Радужнинский реабилитационный центр для детей и подростков с ограниченными возможностями»</c:v>
                </c:pt>
                <c:pt idx="7">
                  <c:v>БУ ХМАО-Югры  «Советский комплексный центр социального обслуживания населения», среднее</c:v>
                </c:pt>
                <c:pt idx="8">
                  <c:v>БУ ХМАО-Югры «Сургутский социально-оздоровительный центр»</c:v>
                </c:pt>
                <c:pt idx="9">
                  <c:v>БУ ХМАО-Югры  «Сургутский центр социальной помощи семье и детям»</c:v>
                </c:pt>
              </c:strCache>
            </c:strRef>
          </c:cat>
          <c:val>
            <c:numRef>
              <c:f>Лист3!$E$54:$E$63</c:f>
              <c:numCache>
                <c:formatCode>General</c:formatCode>
                <c:ptCount val="10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99</c:v>
                </c:pt>
                <c:pt idx="7">
                  <c:v>100</c:v>
                </c:pt>
                <c:pt idx="8">
                  <c:v>100</c:v>
                </c:pt>
                <c:pt idx="9">
                  <c:v>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ADD-D143-ABAA-6621DD5C5186}"/>
            </c:ext>
          </c:extLst>
        </c:ser>
        <c:ser>
          <c:idx val="4"/>
          <c:order val="4"/>
          <c:tx>
            <c:strRef>
              <c:f>Лист3!$F$53</c:f>
              <c:strCache>
                <c:ptCount val="1"/>
                <c:pt idx="0">
                  <c:v>Критерий 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Лист3!$A$54:$A$63</c:f>
              <c:strCache>
                <c:ptCount val="10"/>
                <c:pt idx="0">
                  <c:v>БУ ХМАО-Югры «Излучинский дом-интернат»</c:v>
                </c:pt>
                <c:pt idx="1">
                  <c:v>БУ ХМАО-Югры «Нижневартовский дом-интернат для престарелых и инвалидов»</c:v>
                </c:pt>
                <c:pt idx="2">
                  <c:v>БУ ХМАО-Югры «Няганский реабилитационный центр для детей и подростков с ограниченными возможностями»</c:v>
                </c:pt>
                <c:pt idx="3">
                  <c:v>БУ ХМАО-Югры «Няганский центр социальной помощи семье и детям»</c:v>
                </c:pt>
                <c:pt idx="4">
                  <c:v>БУ ХМАО-Югры «Октябрьский районный комплексный центр социального обслуживания населения»</c:v>
                </c:pt>
                <c:pt idx="5">
                  <c:v>БУ ХМАО-Югры  «Нефтеюганский комплексный центр социального обслуживания населения», среднее</c:v>
                </c:pt>
                <c:pt idx="6">
                  <c:v>БУ ХМАО-Югры «Радужнинский реабилитационный центр для детей и подростков с ограниченными возможностями»</c:v>
                </c:pt>
                <c:pt idx="7">
                  <c:v>БУ ХМАО-Югры  «Советский комплексный центр социального обслуживания населения», среднее</c:v>
                </c:pt>
                <c:pt idx="8">
                  <c:v>БУ ХМАО-Югры «Сургутский социально-оздоровительный центр»</c:v>
                </c:pt>
                <c:pt idx="9">
                  <c:v>БУ ХМАО-Югры  «Сургутский центр социальной помощи семье и детям»</c:v>
                </c:pt>
              </c:strCache>
            </c:strRef>
          </c:cat>
          <c:val>
            <c:numRef>
              <c:f>Лист3!$F$54:$F$63</c:f>
              <c:numCache>
                <c:formatCode>General</c:formatCode>
                <c:ptCount val="10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ADD-D143-ABAA-6621DD5C51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28688000"/>
        <c:axId val="628690176"/>
      </c:barChart>
      <c:catAx>
        <c:axId val="628688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8690176"/>
        <c:crosses val="autoZero"/>
        <c:auto val="1"/>
        <c:lblAlgn val="ctr"/>
        <c:lblOffset val="100"/>
        <c:noMultiLvlLbl val="0"/>
      </c:catAx>
      <c:valAx>
        <c:axId val="6286901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8688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Лист3!$A$89:$A$98</c:f>
              <c:strCache>
                <c:ptCount val="10"/>
                <c:pt idx="0">
                  <c:v>БУ ХМАО-Югры  «Нижневартовский многопрофильный реабилитационный центр для инвалидов»</c:v>
                </c:pt>
                <c:pt idx="1">
                  <c:v>БУ ХМАО-Югры «Урайский комплексный центр социального обслуживания населения»</c:v>
                </c:pt>
                <c:pt idx="2">
                  <c:v>БУ ХМАО-Югры  «Нижневартовский специальный дом-интернат для престарелых и инвалидов»</c:v>
                </c:pt>
                <c:pt idx="3">
                  <c:v>БУ ХМАО-Югры  «Нефтеюганский районный комплексный центр социального обслуживания населения», среднее</c:v>
                </c:pt>
                <c:pt idx="4">
                  <c:v>БУ ХМАО-Югры   «Когалымский комплексный центр социального обслуживания населения»</c:v>
                </c:pt>
                <c:pt idx="5">
                  <c:v>БУ ХМАО-Югры    «Пыть-Яхский комплексный центр социального обслуживания населения»</c:v>
                </c:pt>
                <c:pt idx="6">
                  <c:v>БУ ХМАО-Югры   «Ханты-Мансийский реабилитационный центр для детей и подростков с ограниченными возможностями», среднее</c:v>
                </c:pt>
                <c:pt idx="7">
                  <c:v>БУ ХМАО-Югры   «Лангепасский комплексный центр социального обслуживания населения», среднее</c:v>
                </c:pt>
                <c:pt idx="8">
                  <c:v>БУ ХМАО-Югры   «Кондинский районный комплексный центр социального обслуживания населения», среднее</c:v>
                </c:pt>
                <c:pt idx="9">
                  <c:v>БУ ХМАО-Югры    «Ханты-Мансийский центр помощи детям, оставшимся без попечения родителей»</c:v>
                </c:pt>
              </c:strCache>
            </c:strRef>
          </c:cat>
          <c:val>
            <c:numRef>
              <c:f>Лист3!$B$89:$B$98</c:f>
              <c:numCache>
                <c:formatCode>General</c:formatCode>
                <c:ptCount val="10"/>
                <c:pt idx="0">
                  <c:v>96.6</c:v>
                </c:pt>
                <c:pt idx="1">
                  <c:v>96</c:v>
                </c:pt>
                <c:pt idx="2">
                  <c:v>95.8</c:v>
                </c:pt>
                <c:pt idx="3">
                  <c:v>95.6</c:v>
                </c:pt>
                <c:pt idx="4">
                  <c:v>95.2</c:v>
                </c:pt>
                <c:pt idx="5">
                  <c:v>95</c:v>
                </c:pt>
                <c:pt idx="6">
                  <c:v>95</c:v>
                </c:pt>
                <c:pt idx="7">
                  <c:v>92.8</c:v>
                </c:pt>
                <c:pt idx="8">
                  <c:v>89.2</c:v>
                </c:pt>
                <c:pt idx="9">
                  <c:v>88.2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040-CA46-87A4-A17FE7CD95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28689632"/>
        <c:axId val="628681472"/>
      </c:barChart>
      <c:catAx>
        <c:axId val="628689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8681472"/>
        <c:crosses val="autoZero"/>
        <c:auto val="1"/>
        <c:lblAlgn val="ctr"/>
        <c:lblOffset val="100"/>
        <c:noMultiLvlLbl val="0"/>
      </c:catAx>
      <c:valAx>
        <c:axId val="6286814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8689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Лист3!$B$126</c:f>
              <c:strCache>
                <c:ptCount val="1"/>
                <c:pt idx="0">
                  <c:v>Критерий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Лист3!$A$127:$A$136</c:f>
              <c:strCache>
                <c:ptCount val="10"/>
                <c:pt idx="0">
                  <c:v>БУ ХМАО-Югры  «Нижневартовский многопрофильный реабилитационный центр для инвалидов»</c:v>
                </c:pt>
                <c:pt idx="1">
                  <c:v>БУ ХМАО-Югры «Урайский комплексный центр социального обслуживания населения»</c:v>
                </c:pt>
                <c:pt idx="2">
                  <c:v>БУ ХМАО-Югры  «Нижневартовский специальный дом-интернат для престарелых и инвалидов»</c:v>
                </c:pt>
                <c:pt idx="3">
                  <c:v>БУ ХМАО-Югры  «Нефтеюганский районный комплексный центр социального обслуживания населения», среднее</c:v>
                </c:pt>
                <c:pt idx="4">
                  <c:v>БУ ХМАО-Югры   «Когалымский комплексный центр социального обслуживания населения»</c:v>
                </c:pt>
                <c:pt idx="5">
                  <c:v>БУ ХМАО-Югры    «Пыть-Яхский комплексный центр социального обслуживания населения»</c:v>
                </c:pt>
                <c:pt idx="6">
                  <c:v>БУ ХМАО-Югры   «Ханты-Мансийский реабилитационный центр для детей и подростков с ограниченными возможностями», среднее</c:v>
                </c:pt>
                <c:pt idx="7">
                  <c:v>БУ ХМАО-Югры   «Лангепасский комплексный центр социального обслуживания населения», среднее</c:v>
                </c:pt>
                <c:pt idx="8">
                  <c:v>БУ ХМАО-Югры   «Кондинский районный комплексный центр социального обслуживания населения», среднее</c:v>
                </c:pt>
                <c:pt idx="9">
                  <c:v>БУ ХМАО-Югры    «Ханты-Мансийский центр помощи детям, оставшимся без попечения родителей»</c:v>
                </c:pt>
              </c:strCache>
            </c:strRef>
          </c:cat>
          <c:val>
            <c:numRef>
              <c:f>Лист3!$B$127:$B$136</c:f>
              <c:numCache>
                <c:formatCode>General</c:formatCode>
                <c:ptCount val="10"/>
                <c:pt idx="0">
                  <c:v>98</c:v>
                </c:pt>
                <c:pt idx="1">
                  <c:v>95</c:v>
                </c:pt>
                <c:pt idx="2">
                  <c:v>99</c:v>
                </c:pt>
                <c:pt idx="3">
                  <c:v>100</c:v>
                </c:pt>
                <c:pt idx="4">
                  <c:v>98</c:v>
                </c:pt>
                <c:pt idx="5">
                  <c:v>100</c:v>
                </c:pt>
                <c:pt idx="6">
                  <c:v>99</c:v>
                </c:pt>
                <c:pt idx="7">
                  <c:v>100</c:v>
                </c:pt>
                <c:pt idx="8">
                  <c:v>96</c:v>
                </c:pt>
                <c:pt idx="9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E7A-E942-B978-09B8BED41224}"/>
            </c:ext>
          </c:extLst>
        </c:ser>
        <c:ser>
          <c:idx val="1"/>
          <c:order val="1"/>
          <c:tx>
            <c:strRef>
              <c:f>Лист3!$C$126</c:f>
              <c:strCache>
                <c:ptCount val="1"/>
                <c:pt idx="0">
                  <c:v>Критерий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Лист3!$A$127:$A$136</c:f>
              <c:strCache>
                <c:ptCount val="10"/>
                <c:pt idx="0">
                  <c:v>БУ ХМАО-Югры  «Нижневартовский многопрофильный реабилитационный центр для инвалидов»</c:v>
                </c:pt>
                <c:pt idx="1">
                  <c:v>БУ ХМАО-Югры «Урайский комплексный центр социального обслуживания населения»</c:v>
                </c:pt>
                <c:pt idx="2">
                  <c:v>БУ ХМАО-Югры  «Нижневартовский специальный дом-интернат для престарелых и инвалидов»</c:v>
                </c:pt>
                <c:pt idx="3">
                  <c:v>БУ ХМАО-Югры  «Нефтеюганский районный комплексный центр социального обслуживания населения», среднее</c:v>
                </c:pt>
                <c:pt idx="4">
                  <c:v>БУ ХМАО-Югры   «Когалымский комплексный центр социального обслуживания населения»</c:v>
                </c:pt>
                <c:pt idx="5">
                  <c:v>БУ ХМАО-Югры    «Пыть-Яхский комплексный центр социального обслуживания населения»</c:v>
                </c:pt>
                <c:pt idx="6">
                  <c:v>БУ ХМАО-Югры   «Ханты-Мансийский реабилитационный центр для детей и подростков с ограниченными возможностями», среднее</c:v>
                </c:pt>
                <c:pt idx="7">
                  <c:v>БУ ХМАО-Югры   «Лангепасский комплексный центр социального обслуживания населения», среднее</c:v>
                </c:pt>
                <c:pt idx="8">
                  <c:v>БУ ХМАО-Югры   «Кондинский районный комплексный центр социального обслуживания населения», среднее</c:v>
                </c:pt>
                <c:pt idx="9">
                  <c:v>БУ ХМАО-Югры    «Ханты-Мансийский центр помощи детям, оставшимся без попечения родителей»</c:v>
                </c:pt>
              </c:strCache>
            </c:strRef>
          </c:cat>
          <c:val>
            <c:numRef>
              <c:f>Лист3!$C$127:$C$136</c:f>
              <c:numCache>
                <c:formatCode>General</c:formatCode>
                <c:ptCount val="10"/>
                <c:pt idx="0">
                  <c:v>100</c:v>
                </c:pt>
                <c:pt idx="1">
                  <c:v>98</c:v>
                </c:pt>
                <c:pt idx="2">
                  <c:v>95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93</c:v>
                </c:pt>
                <c:pt idx="7">
                  <c:v>100</c:v>
                </c:pt>
                <c:pt idx="8">
                  <c:v>100</c:v>
                </c:pt>
                <c:pt idx="9">
                  <c:v>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E7A-E942-B978-09B8BED41224}"/>
            </c:ext>
          </c:extLst>
        </c:ser>
        <c:ser>
          <c:idx val="2"/>
          <c:order val="2"/>
          <c:tx>
            <c:strRef>
              <c:f>Лист3!$D$126</c:f>
              <c:strCache>
                <c:ptCount val="1"/>
                <c:pt idx="0">
                  <c:v>Критерий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Лист3!$A$127:$A$136</c:f>
              <c:strCache>
                <c:ptCount val="10"/>
                <c:pt idx="0">
                  <c:v>БУ ХМАО-Югры  «Нижневартовский многопрофильный реабилитационный центр для инвалидов»</c:v>
                </c:pt>
                <c:pt idx="1">
                  <c:v>БУ ХМАО-Югры «Урайский комплексный центр социального обслуживания населения»</c:v>
                </c:pt>
                <c:pt idx="2">
                  <c:v>БУ ХМАО-Югры  «Нижневартовский специальный дом-интернат для престарелых и инвалидов»</c:v>
                </c:pt>
                <c:pt idx="3">
                  <c:v>БУ ХМАО-Югры  «Нефтеюганский районный комплексный центр социального обслуживания населения», среднее</c:v>
                </c:pt>
                <c:pt idx="4">
                  <c:v>БУ ХМАО-Югры   «Когалымский комплексный центр социального обслуживания населения»</c:v>
                </c:pt>
                <c:pt idx="5">
                  <c:v>БУ ХМАО-Югры    «Пыть-Яхский комплексный центр социального обслуживания населения»</c:v>
                </c:pt>
                <c:pt idx="6">
                  <c:v>БУ ХМАО-Югры   «Ханты-Мансийский реабилитационный центр для детей и подростков с ограниченными возможностями», среднее</c:v>
                </c:pt>
                <c:pt idx="7">
                  <c:v>БУ ХМАО-Югры   «Лангепасский комплексный центр социального обслуживания населения», среднее</c:v>
                </c:pt>
                <c:pt idx="8">
                  <c:v>БУ ХМАО-Югры   «Кондинский районный комплексный центр социального обслуживания населения», среднее</c:v>
                </c:pt>
                <c:pt idx="9">
                  <c:v>БУ ХМАО-Югры    «Ханты-Мансийский центр помощи детям, оставшимся без попечения родителей»</c:v>
                </c:pt>
              </c:strCache>
            </c:strRef>
          </c:cat>
          <c:val>
            <c:numRef>
              <c:f>Лист3!$D$127:$D$136</c:f>
              <c:numCache>
                <c:formatCode>General</c:formatCode>
                <c:ptCount val="10"/>
                <c:pt idx="0">
                  <c:v>85</c:v>
                </c:pt>
                <c:pt idx="1">
                  <c:v>87</c:v>
                </c:pt>
                <c:pt idx="2">
                  <c:v>86</c:v>
                </c:pt>
                <c:pt idx="3">
                  <c:v>78</c:v>
                </c:pt>
                <c:pt idx="4">
                  <c:v>78</c:v>
                </c:pt>
                <c:pt idx="5">
                  <c:v>100</c:v>
                </c:pt>
                <c:pt idx="6">
                  <c:v>87</c:v>
                </c:pt>
                <c:pt idx="7">
                  <c:v>64</c:v>
                </c:pt>
                <c:pt idx="8">
                  <c:v>69</c:v>
                </c:pt>
                <c:pt idx="9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E7A-E942-B978-09B8BED41224}"/>
            </c:ext>
          </c:extLst>
        </c:ser>
        <c:ser>
          <c:idx val="3"/>
          <c:order val="3"/>
          <c:tx>
            <c:strRef>
              <c:f>Лист3!$E$126</c:f>
              <c:strCache>
                <c:ptCount val="1"/>
                <c:pt idx="0">
                  <c:v>Критерий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Лист3!$A$127:$A$136</c:f>
              <c:strCache>
                <c:ptCount val="10"/>
                <c:pt idx="0">
                  <c:v>БУ ХМАО-Югры  «Нижневартовский многопрофильный реабилитационный центр для инвалидов»</c:v>
                </c:pt>
                <c:pt idx="1">
                  <c:v>БУ ХМАО-Югры «Урайский комплексный центр социального обслуживания населения»</c:v>
                </c:pt>
                <c:pt idx="2">
                  <c:v>БУ ХМАО-Югры  «Нижневартовский специальный дом-интернат для престарелых и инвалидов»</c:v>
                </c:pt>
                <c:pt idx="3">
                  <c:v>БУ ХМАО-Югры  «Нефтеюганский районный комплексный центр социального обслуживания населения», среднее</c:v>
                </c:pt>
                <c:pt idx="4">
                  <c:v>БУ ХМАО-Югры   «Когалымский комплексный центр социального обслуживания населения»</c:v>
                </c:pt>
                <c:pt idx="5">
                  <c:v>БУ ХМАО-Югры    «Пыть-Яхский комплексный центр социального обслуживания населения»</c:v>
                </c:pt>
                <c:pt idx="6">
                  <c:v>БУ ХМАО-Югры   «Ханты-Мансийский реабилитационный центр для детей и подростков с ограниченными возможностями», среднее</c:v>
                </c:pt>
                <c:pt idx="7">
                  <c:v>БУ ХМАО-Югры   «Лангепасский комплексный центр социального обслуживания населения», среднее</c:v>
                </c:pt>
                <c:pt idx="8">
                  <c:v>БУ ХМАО-Югры   «Кондинский районный комплексный центр социального обслуживания населения», среднее</c:v>
                </c:pt>
                <c:pt idx="9">
                  <c:v>БУ ХМАО-Югры    «Ханты-Мансийский центр помощи детям, оставшимся без попечения родителей»</c:v>
                </c:pt>
              </c:strCache>
            </c:strRef>
          </c:cat>
          <c:val>
            <c:numRef>
              <c:f>Лист3!$E$127:$E$136</c:f>
              <c:numCache>
                <c:formatCode>General</c:formatCode>
                <c:ptCount val="10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75</c:v>
                </c:pt>
                <c:pt idx="6">
                  <c:v>98</c:v>
                </c:pt>
                <c:pt idx="7">
                  <c:v>100</c:v>
                </c:pt>
                <c:pt idx="8">
                  <c:v>100</c:v>
                </c:pt>
                <c:pt idx="9">
                  <c:v>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E7A-E942-B978-09B8BED41224}"/>
            </c:ext>
          </c:extLst>
        </c:ser>
        <c:ser>
          <c:idx val="4"/>
          <c:order val="4"/>
          <c:tx>
            <c:strRef>
              <c:f>Лист3!$F$126</c:f>
              <c:strCache>
                <c:ptCount val="1"/>
                <c:pt idx="0">
                  <c:v>Критерий 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Лист3!$A$127:$A$136</c:f>
              <c:strCache>
                <c:ptCount val="10"/>
                <c:pt idx="0">
                  <c:v>БУ ХМАО-Югры  «Нижневартовский многопрофильный реабилитационный центр для инвалидов»</c:v>
                </c:pt>
                <c:pt idx="1">
                  <c:v>БУ ХМАО-Югры «Урайский комплексный центр социального обслуживания населения»</c:v>
                </c:pt>
                <c:pt idx="2">
                  <c:v>БУ ХМАО-Югры  «Нижневартовский специальный дом-интернат для престарелых и инвалидов»</c:v>
                </c:pt>
                <c:pt idx="3">
                  <c:v>БУ ХМАО-Югры  «Нефтеюганский районный комплексный центр социального обслуживания населения», среднее</c:v>
                </c:pt>
                <c:pt idx="4">
                  <c:v>БУ ХМАО-Югры   «Когалымский комплексный центр социального обслуживания населения»</c:v>
                </c:pt>
                <c:pt idx="5">
                  <c:v>БУ ХМАО-Югры    «Пыть-Яхский комплексный центр социального обслуживания населения»</c:v>
                </c:pt>
                <c:pt idx="6">
                  <c:v>БУ ХМАО-Югры   «Ханты-Мансийский реабилитационный центр для детей и подростков с ограниченными возможностями», среднее</c:v>
                </c:pt>
                <c:pt idx="7">
                  <c:v>БУ ХМАО-Югры   «Лангепасский комплексный центр социального обслуживания населения», среднее</c:v>
                </c:pt>
                <c:pt idx="8">
                  <c:v>БУ ХМАО-Югры   «Кондинский районный комплексный центр социального обслуживания населения», среднее</c:v>
                </c:pt>
                <c:pt idx="9">
                  <c:v>БУ ХМАО-Югры    «Ханты-Мансийский центр помощи детям, оставшимся без попечения родителей»</c:v>
                </c:pt>
              </c:strCache>
            </c:strRef>
          </c:cat>
          <c:val>
            <c:numRef>
              <c:f>Лист3!$F$127:$F$136</c:f>
              <c:numCache>
                <c:formatCode>General</c:formatCode>
                <c:ptCount val="10"/>
                <c:pt idx="0">
                  <c:v>100</c:v>
                </c:pt>
                <c:pt idx="1">
                  <c:v>100</c:v>
                </c:pt>
                <c:pt idx="2">
                  <c:v>99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98</c:v>
                </c:pt>
                <c:pt idx="7">
                  <c:v>100</c:v>
                </c:pt>
                <c:pt idx="8">
                  <c:v>81</c:v>
                </c:pt>
                <c:pt idx="9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E7A-E942-B978-09B8BED412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28690720"/>
        <c:axId val="628682016"/>
      </c:barChart>
      <c:catAx>
        <c:axId val="6286907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8682016"/>
        <c:crosses val="autoZero"/>
        <c:auto val="1"/>
        <c:lblAlgn val="ctr"/>
        <c:lblOffset val="100"/>
        <c:noMultiLvlLbl val="0"/>
      </c:catAx>
      <c:valAx>
        <c:axId val="6286820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8690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Лист4!$L$2:$L$10</c:f>
              <c:strCache>
                <c:ptCount val="9"/>
                <c:pt idx="0">
                  <c:v>Автономная некоммерческая организация «Центр социальной помощи «Шаг вперед»</c:v>
                </c:pt>
                <c:pt idx="1">
                  <c:v>Региональная общественная организация Центр развития гражданских инициатив и социально-экономической стратегии Ханты-Мансийского автономного округа – Югры «Вече»</c:v>
                </c:pt>
                <c:pt idx="2">
                  <c:v>Общество с ограниченной ответственностью «Центр дополнительного образования и коррекции «Логоритм»</c:v>
                </c:pt>
                <c:pt idx="3">
                  <c:v>Общество с ограниченной ответственностью «Умничка-НВ»</c:v>
                </c:pt>
                <c:pt idx="4">
                  <c:v>Благотворительный фонд помощи нуждающимся «Добро без границ»</c:v>
                </c:pt>
                <c:pt idx="5">
                  <c:v>Автономная некоммерческая организация социального обслуживания «Верь в себя»</c:v>
                </c:pt>
                <c:pt idx="6">
                  <c:v>Общество с ограниченной ответственностью «Веста»</c:v>
                </c:pt>
                <c:pt idx="7">
                  <c:v>Автономная некоммерческая организация «Центр социальной адаптации и реабилитации «Вектор»</c:v>
                </c:pt>
                <c:pt idx="8">
                  <c:v>Автономная некоммерческую организацию Центр социального и медицинского обслуживания населения «Заботливое сердце»</c:v>
                </c:pt>
              </c:strCache>
            </c:strRef>
          </c:cat>
          <c:val>
            <c:numRef>
              <c:f>Лист4!$M$2:$M$10</c:f>
              <c:numCache>
                <c:formatCode>General</c:formatCode>
                <c:ptCount val="9"/>
                <c:pt idx="0">
                  <c:v>98</c:v>
                </c:pt>
                <c:pt idx="1">
                  <c:v>96.8</c:v>
                </c:pt>
                <c:pt idx="2">
                  <c:v>96.2</c:v>
                </c:pt>
                <c:pt idx="3">
                  <c:v>95.6</c:v>
                </c:pt>
                <c:pt idx="4">
                  <c:v>95.4</c:v>
                </c:pt>
                <c:pt idx="5">
                  <c:v>93.8</c:v>
                </c:pt>
                <c:pt idx="6">
                  <c:v>93.2</c:v>
                </c:pt>
                <c:pt idx="7">
                  <c:v>92</c:v>
                </c:pt>
                <c:pt idx="8">
                  <c:v>90.2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23B-A54E-9246-1D0ECE94B8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28684736"/>
        <c:axId val="628695616"/>
      </c:barChart>
      <c:catAx>
        <c:axId val="628684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8695616"/>
        <c:crosses val="autoZero"/>
        <c:auto val="1"/>
        <c:lblAlgn val="ctr"/>
        <c:lblOffset val="100"/>
        <c:noMultiLvlLbl val="0"/>
      </c:catAx>
      <c:valAx>
        <c:axId val="6286956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8684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Лист4!$C$1</c:f>
              <c:strCache>
                <c:ptCount val="1"/>
                <c:pt idx="0">
                  <c:v>Критерий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Лист4!$B$2:$B$10</c:f>
              <c:strCache>
                <c:ptCount val="9"/>
                <c:pt idx="0">
                  <c:v>Автономная некоммерческая организация «Центр социальной помощи «Шаг вперед»</c:v>
                </c:pt>
                <c:pt idx="1">
                  <c:v>Региональная общественная организация Центр развития гражданских инициатив и социально-экономической стратегии Ханты-Мансийского автономного округа – Югры «Вече»</c:v>
                </c:pt>
                <c:pt idx="2">
                  <c:v>Общество с ограниченной ответственностью «Центр дополнительного образования и коррекции «Логоритм»</c:v>
                </c:pt>
                <c:pt idx="3">
                  <c:v>Общество с ограниченной ответственностью «Умничка-НВ»</c:v>
                </c:pt>
                <c:pt idx="4">
                  <c:v>Благотворительный фонд помощи нуждающимся «Добро без границ»</c:v>
                </c:pt>
                <c:pt idx="5">
                  <c:v>Автономная некоммерческая организация социального обслуживания «Верь в себя»</c:v>
                </c:pt>
                <c:pt idx="6">
                  <c:v>Общество с ограниченной ответственностью «Веста»</c:v>
                </c:pt>
                <c:pt idx="7">
                  <c:v>Автономная некоммерческая организация «Центр социальной адаптации и реабилитации «Вектор»</c:v>
                </c:pt>
                <c:pt idx="8">
                  <c:v>Автономная некоммерческую организацию Центр социального и медицинского обслуживания населения «Заботливое сердце»</c:v>
                </c:pt>
              </c:strCache>
            </c:strRef>
          </c:cat>
          <c:val>
            <c:numRef>
              <c:f>Лист4!$C$2:$C$10</c:f>
              <c:numCache>
                <c:formatCode>General</c:formatCode>
                <c:ptCount val="9"/>
                <c:pt idx="0">
                  <c:v>98</c:v>
                </c:pt>
                <c:pt idx="1">
                  <c:v>92</c:v>
                </c:pt>
                <c:pt idx="2">
                  <c:v>99</c:v>
                </c:pt>
                <c:pt idx="3">
                  <c:v>84</c:v>
                </c:pt>
                <c:pt idx="4">
                  <c:v>95</c:v>
                </c:pt>
                <c:pt idx="5">
                  <c:v>99</c:v>
                </c:pt>
                <c:pt idx="6">
                  <c:v>94</c:v>
                </c:pt>
                <c:pt idx="7">
                  <c:v>88</c:v>
                </c:pt>
                <c:pt idx="8">
                  <c:v>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651-604C-9341-FF7F8A318FAC}"/>
            </c:ext>
          </c:extLst>
        </c:ser>
        <c:ser>
          <c:idx val="1"/>
          <c:order val="1"/>
          <c:tx>
            <c:strRef>
              <c:f>Лист4!$D$1</c:f>
              <c:strCache>
                <c:ptCount val="1"/>
                <c:pt idx="0">
                  <c:v>Критерий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Лист4!$B$2:$B$10</c:f>
              <c:strCache>
                <c:ptCount val="9"/>
                <c:pt idx="0">
                  <c:v>Автономная некоммерческая организация «Центр социальной помощи «Шаг вперед»</c:v>
                </c:pt>
                <c:pt idx="1">
                  <c:v>Региональная общественная организация Центр развития гражданских инициатив и социально-экономической стратегии Ханты-Мансийского автономного округа – Югры «Вече»</c:v>
                </c:pt>
                <c:pt idx="2">
                  <c:v>Общество с ограниченной ответственностью «Центр дополнительного образования и коррекции «Логоритм»</c:v>
                </c:pt>
                <c:pt idx="3">
                  <c:v>Общество с ограниченной ответственностью «Умничка-НВ»</c:v>
                </c:pt>
                <c:pt idx="4">
                  <c:v>Благотворительный фонд помощи нуждающимся «Добро без границ»</c:v>
                </c:pt>
                <c:pt idx="5">
                  <c:v>Автономная некоммерческая организация социального обслуживания «Верь в себя»</c:v>
                </c:pt>
                <c:pt idx="6">
                  <c:v>Общество с ограниченной ответственностью «Веста»</c:v>
                </c:pt>
                <c:pt idx="7">
                  <c:v>Автономная некоммерческая организация «Центр социальной адаптации и реабилитации «Вектор»</c:v>
                </c:pt>
                <c:pt idx="8">
                  <c:v>Автономная некоммерческую организацию Центр социального и медицинского обслуживания населения «Заботливое сердце»</c:v>
                </c:pt>
              </c:strCache>
            </c:strRef>
          </c:cat>
          <c:val>
            <c:numRef>
              <c:f>Лист4!$D$2:$D$10</c:f>
              <c:numCache>
                <c:formatCode>General</c:formatCode>
                <c:ptCount val="9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651-604C-9341-FF7F8A318FAC}"/>
            </c:ext>
          </c:extLst>
        </c:ser>
        <c:ser>
          <c:idx val="2"/>
          <c:order val="2"/>
          <c:tx>
            <c:strRef>
              <c:f>Лист4!$E$1</c:f>
              <c:strCache>
                <c:ptCount val="1"/>
                <c:pt idx="0">
                  <c:v>Критерий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Лист4!$B$2:$B$10</c:f>
              <c:strCache>
                <c:ptCount val="9"/>
                <c:pt idx="0">
                  <c:v>Автономная некоммерческая организация «Центр социальной помощи «Шаг вперед»</c:v>
                </c:pt>
                <c:pt idx="1">
                  <c:v>Региональная общественная организация Центр развития гражданских инициатив и социально-экономической стратегии Ханты-Мансийского автономного округа – Югры «Вече»</c:v>
                </c:pt>
                <c:pt idx="2">
                  <c:v>Общество с ограниченной ответственностью «Центр дополнительного образования и коррекции «Логоритм»</c:v>
                </c:pt>
                <c:pt idx="3">
                  <c:v>Общество с ограниченной ответственностью «Умничка-НВ»</c:v>
                </c:pt>
                <c:pt idx="4">
                  <c:v>Благотворительный фонд помощи нуждающимся «Добро без границ»</c:v>
                </c:pt>
                <c:pt idx="5">
                  <c:v>Автономная некоммерческая организация социального обслуживания «Верь в себя»</c:v>
                </c:pt>
                <c:pt idx="6">
                  <c:v>Общество с ограниченной ответственностью «Веста»</c:v>
                </c:pt>
                <c:pt idx="7">
                  <c:v>Автономная некоммерческая организация «Центр социальной адаптации и реабилитации «Вектор»</c:v>
                </c:pt>
                <c:pt idx="8">
                  <c:v>Автономная некоммерческую организацию Центр социального и медицинского обслуживания населения «Заботливое сердце»</c:v>
                </c:pt>
              </c:strCache>
            </c:strRef>
          </c:cat>
          <c:val>
            <c:numRef>
              <c:f>Лист4!$E$2:$E$10</c:f>
              <c:numCache>
                <c:formatCode>General</c:formatCode>
                <c:ptCount val="9"/>
                <c:pt idx="0">
                  <c:v>92</c:v>
                </c:pt>
                <c:pt idx="1">
                  <c:v>92</c:v>
                </c:pt>
                <c:pt idx="2">
                  <c:v>82</c:v>
                </c:pt>
                <c:pt idx="3">
                  <c:v>94</c:v>
                </c:pt>
                <c:pt idx="4">
                  <c:v>82</c:v>
                </c:pt>
                <c:pt idx="5">
                  <c:v>70</c:v>
                </c:pt>
                <c:pt idx="6">
                  <c:v>72</c:v>
                </c:pt>
                <c:pt idx="7">
                  <c:v>72</c:v>
                </c:pt>
                <c:pt idx="8">
                  <c:v>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651-604C-9341-FF7F8A318FAC}"/>
            </c:ext>
          </c:extLst>
        </c:ser>
        <c:ser>
          <c:idx val="3"/>
          <c:order val="3"/>
          <c:tx>
            <c:strRef>
              <c:f>Лист4!$F$1</c:f>
              <c:strCache>
                <c:ptCount val="1"/>
                <c:pt idx="0">
                  <c:v>Критерий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Лист4!$B$2:$B$10</c:f>
              <c:strCache>
                <c:ptCount val="9"/>
                <c:pt idx="0">
                  <c:v>Автономная некоммерческая организация «Центр социальной помощи «Шаг вперед»</c:v>
                </c:pt>
                <c:pt idx="1">
                  <c:v>Региональная общественная организация Центр развития гражданских инициатив и социально-экономической стратегии Ханты-Мансийского автономного округа – Югры «Вече»</c:v>
                </c:pt>
                <c:pt idx="2">
                  <c:v>Общество с ограниченной ответственностью «Центр дополнительного образования и коррекции «Логоритм»</c:v>
                </c:pt>
                <c:pt idx="3">
                  <c:v>Общество с ограниченной ответственностью «Умничка-НВ»</c:v>
                </c:pt>
                <c:pt idx="4">
                  <c:v>Благотворительный фонд помощи нуждающимся «Добро без границ»</c:v>
                </c:pt>
                <c:pt idx="5">
                  <c:v>Автономная некоммерческая организация социального обслуживания «Верь в себя»</c:v>
                </c:pt>
                <c:pt idx="6">
                  <c:v>Общество с ограниченной ответственностью «Веста»</c:v>
                </c:pt>
                <c:pt idx="7">
                  <c:v>Автономная некоммерческая организация «Центр социальной адаптации и реабилитации «Вектор»</c:v>
                </c:pt>
                <c:pt idx="8">
                  <c:v>Автономная некоммерческую организацию Центр социального и медицинского обслуживания населения «Заботливое сердце»</c:v>
                </c:pt>
              </c:strCache>
            </c:strRef>
          </c:cat>
          <c:val>
            <c:numRef>
              <c:f>Лист4!$F$2:$F$10</c:f>
              <c:numCache>
                <c:formatCode>General</c:formatCode>
                <c:ptCount val="9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651-604C-9341-FF7F8A318FAC}"/>
            </c:ext>
          </c:extLst>
        </c:ser>
        <c:ser>
          <c:idx val="4"/>
          <c:order val="4"/>
          <c:tx>
            <c:strRef>
              <c:f>Лист4!$G$1</c:f>
              <c:strCache>
                <c:ptCount val="1"/>
                <c:pt idx="0">
                  <c:v>Критерий 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Лист4!$B$2:$B$10</c:f>
              <c:strCache>
                <c:ptCount val="9"/>
                <c:pt idx="0">
                  <c:v>Автономная некоммерческая организация «Центр социальной помощи «Шаг вперед»</c:v>
                </c:pt>
                <c:pt idx="1">
                  <c:v>Региональная общественная организация Центр развития гражданских инициатив и социально-экономической стратегии Ханты-Мансийского автономного округа – Югры «Вече»</c:v>
                </c:pt>
                <c:pt idx="2">
                  <c:v>Общество с ограниченной ответственностью «Центр дополнительного образования и коррекции «Логоритм»</c:v>
                </c:pt>
                <c:pt idx="3">
                  <c:v>Общество с ограниченной ответственностью «Умничка-НВ»</c:v>
                </c:pt>
                <c:pt idx="4">
                  <c:v>Благотворительный фонд помощи нуждающимся «Добро без границ»</c:v>
                </c:pt>
                <c:pt idx="5">
                  <c:v>Автономная некоммерческая организация социального обслуживания «Верь в себя»</c:v>
                </c:pt>
                <c:pt idx="6">
                  <c:v>Общество с ограниченной ответственностью «Веста»</c:v>
                </c:pt>
                <c:pt idx="7">
                  <c:v>Автономная некоммерческая организация «Центр социальной адаптации и реабилитации «Вектор»</c:v>
                </c:pt>
                <c:pt idx="8">
                  <c:v>Автономная некоммерческую организацию Центр социального и медицинского обслуживания населения «Заботливое сердце»</c:v>
                </c:pt>
              </c:strCache>
            </c:strRef>
          </c:cat>
          <c:val>
            <c:numRef>
              <c:f>Лист4!$G$2:$G$10</c:f>
              <c:numCache>
                <c:formatCode>General</c:formatCode>
                <c:ptCount val="9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651-604C-9341-FF7F8A318FAC}"/>
            </c:ext>
          </c:extLst>
        </c:ser>
        <c:ser>
          <c:idx val="5"/>
          <c:order val="5"/>
          <c:tx>
            <c:strRef>
              <c:f>Лист4!$H$1</c:f>
              <c:strCache>
                <c:ptCount val="1"/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Лист4!$B$2:$B$10</c:f>
              <c:strCache>
                <c:ptCount val="9"/>
                <c:pt idx="0">
                  <c:v>Автономная некоммерческая организация «Центр социальной помощи «Шаг вперед»</c:v>
                </c:pt>
                <c:pt idx="1">
                  <c:v>Региональная общественная организация Центр развития гражданских инициатив и социально-экономической стратегии Ханты-Мансийского автономного округа – Югры «Вече»</c:v>
                </c:pt>
                <c:pt idx="2">
                  <c:v>Общество с ограниченной ответственностью «Центр дополнительного образования и коррекции «Логоритм»</c:v>
                </c:pt>
                <c:pt idx="3">
                  <c:v>Общество с ограниченной ответственностью «Умничка-НВ»</c:v>
                </c:pt>
                <c:pt idx="4">
                  <c:v>Благотворительный фонд помощи нуждающимся «Добро без границ»</c:v>
                </c:pt>
                <c:pt idx="5">
                  <c:v>Автономная некоммерческая организация социального обслуживания «Верь в себя»</c:v>
                </c:pt>
                <c:pt idx="6">
                  <c:v>Общество с ограниченной ответственностью «Веста»</c:v>
                </c:pt>
                <c:pt idx="7">
                  <c:v>Автономная некоммерческая организация «Центр социальной адаптации и реабилитации «Вектор»</c:v>
                </c:pt>
                <c:pt idx="8">
                  <c:v>Автономная некоммерческую организацию Центр социального и медицинского обслуживания населения «Заботливое сердце»</c:v>
                </c:pt>
              </c:strCache>
            </c:strRef>
          </c:cat>
          <c:val>
            <c:numRef>
              <c:f>Лист4!$H$2:$H$10</c:f>
              <c:numCache>
                <c:formatCode>General</c:formatCode>
                <c:ptCount val="9"/>
                <c:pt idx="0">
                  <c:v>98</c:v>
                </c:pt>
                <c:pt idx="1">
                  <c:v>96.8</c:v>
                </c:pt>
                <c:pt idx="2">
                  <c:v>96.2</c:v>
                </c:pt>
                <c:pt idx="3">
                  <c:v>95.6</c:v>
                </c:pt>
                <c:pt idx="4">
                  <c:v>95.4</c:v>
                </c:pt>
                <c:pt idx="5">
                  <c:v>93.8</c:v>
                </c:pt>
                <c:pt idx="6">
                  <c:v>93.2</c:v>
                </c:pt>
                <c:pt idx="7">
                  <c:v>92</c:v>
                </c:pt>
                <c:pt idx="8">
                  <c:v>90.2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651-604C-9341-FF7F8A318F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28680928"/>
        <c:axId val="628680384"/>
      </c:barChart>
      <c:catAx>
        <c:axId val="6286809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8680384"/>
        <c:crosses val="autoZero"/>
        <c:auto val="1"/>
        <c:lblAlgn val="ctr"/>
        <c:lblOffset val="100"/>
        <c:noMultiLvlLbl val="0"/>
      </c:catAx>
      <c:valAx>
        <c:axId val="6286803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8680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Лист4!$L$28:$L$37</c:f>
              <c:strCache>
                <c:ptCount val="10"/>
                <c:pt idx="0">
                  <c:v>Автономная некоммерческая организация «Центр социальных услуг и социальной адаптации инвалидов и граждан с ограниченными возможностями здоровья «Свободное движение»</c:v>
                </c:pt>
                <c:pt idx="1">
                  <c:v>Общество с ограниченной ответственностью «Коннект»</c:v>
                </c:pt>
                <c:pt idx="2">
                  <c:v>Автономная некоммерческая организация «Спортивно-оздоровительный центр «Атмосфера»</c:v>
                </c:pt>
                <c:pt idx="3">
                  <c:v>Региональная общественная организация «Детский клуб развития творческих и физических способностей «Апельсин»</c:v>
                </c:pt>
                <c:pt idx="4">
                  <c:v>Местная Региональная общественная организация «Инклюзивный социально-творческий центр «САМиТ»</c:v>
                </c:pt>
                <c:pt idx="5">
                  <c:v>Общество с ограниченной ответственностью «Медицинский центр «Аксимед»</c:v>
                </c:pt>
                <c:pt idx="6">
                  <c:v>Благотворительный Фонд социальной и духовной помощи «Вефиль»</c:v>
                </c:pt>
                <c:pt idx="7">
                  <c:v>Автономная некоммерческая организация социального обслуживания «Центр реабилитации Анастасия»</c:v>
                </c:pt>
                <c:pt idx="8">
                  <c:v>Региональный благотворительный фонд «Лучик света»</c:v>
                </c:pt>
                <c:pt idx="9">
                  <c:v>Общественная организация Ханты-Мансийского автономного округа – Югры «Центр социальной реабилитации «Борей»</c:v>
                </c:pt>
              </c:strCache>
            </c:strRef>
          </c:cat>
          <c:val>
            <c:numRef>
              <c:f>Лист4!$M$28:$M$37</c:f>
              <c:numCache>
                <c:formatCode>General</c:formatCode>
                <c:ptCount val="10"/>
                <c:pt idx="0">
                  <c:v>82</c:v>
                </c:pt>
                <c:pt idx="1">
                  <c:v>79.8</c:v>
                </c:pt>
                <c:pt idx="2">
                  <c:v>79.599999999999994</c:v>
                </c:pt>
                <c:pt idx="3">
                  <c:v>78.2</c:v>
                </c:pt>
                <c:pt idx="4">
                  <c:v>78.2</c:v>
                </c:pt>
                <c:pt idx="5">
                  <c:v>78</c:v>
                </c:pt>
                <c:pt idx="6">
                  <c:v>77.8</c:v>
                </c:pt>
                <c:pt idx="7">
                  <c:v>76</c:v>
                </c:pt>
                <c:pt idx="8">
                  <c:v>73.400000000000006</c:v>
                </c:pt>
                <c:pt idx="9">
                  <c:v>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D4B-6945-8443-001FE16C84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28692352"/>
        <c:axId val="628687456"/>
      </c:barChart>
      <c:catAx>
        <c:axId val="6286923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8687456"/>
        <c:crosses val="autoZero"/>
        <c:auto val="1"/>
        <c:lblAlgn val="ctr"/>
        <c:lblOffset val="100"/>
        <c:noMultiLvlLbl val="0"/>
      </c:catAx>
      <c:valAx>
        <c:axId val="6286874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8692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Лист4!$C$12</c:f>
              <c:strCache>
                <c:ptCount val="1"/>
                <c:pt idx="0">
                  <c:v>Критерий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Лист4!$B$13:$B$22</c:f>
              <c:strCache>
                <c:ptCount val="10"/>
                <c:pt idx="0">
                  <c:v>Автономная некоммерческая организация «Центр социальных услуг и социальной адаптации инвалидов и граждан с ограниченными возможностями здоровья «Свободное движение»</c:v>
                </c:pt>
                <c:pt idx="1">
                  <c:v>Общество с ограниченной ответственностью «Коннект»</c:v>
                </c:pt>
                <c:pt idx="2">
                  <c:v>Автономная некоммерческая организация «Спортивно-оздоровительный центр «Атмосфера»</c:v>
                </c:pt>
                <c:pt idx="3">
                  <c:v>Региональная общественная организация «Детский клуб развития творческих и физических способностей «Апельсин»</c:v>
                </c:pt>
                <c:pt idx="4">
                  <c:v>Местная Региональная общественная организация «Инклюзивный социально-творческий центр «САМиТ»</c:v>
                </c:pt>
                <c:pt idx="5">
                  <c:v>Общество с ограниченной ответственностью «Медицинский центр «Аксимед»</c:v>
                </c:pt>
                <c:pt idx="6">
                  <c:v>Благотворительный Фонд социальной и духовной помощи «Вефиль»</c:v>
                </c:pt>
                <c:pt idx="7">
                  <c:v>Автономная некоммерческая организация социального обслуживания «Центр реабилитации Анастасия»</c:v>
                </c:pt>
                <c:pt idx="8">
                  <c:v>Региональный благотворительный фонд «Лучик света»</c:v>
                </c:pt>
                <c:pt idx="9">
                  <c:v>Общественная организация Ханты-Мансийского автономного округа – Югры «Центр социальной реабилитации «Борей»</c:v>
                </c:pt>
              </c:strCache>
            </c:strRef>
          </c:cat>
          <c:val>
            <c:numRef>
              <c:f>Лист4!$C$13:$C$22</c:f>
              <c:numCache>
                <c:formatCode>General</c:formatCode>
                <c:ptCount val="10"/>
                <c:pt idx="0">
                  <c:v>88</c:v>
                </c:pt>
                <c:pt idx="1">
                  <c:v>45</c:v>
                </c:pt>
                <c:pt idx="2">
                  <c:v>73</c:v>
                </c:pt>
                <c:pt idx="3">
                  <c:v>59</c:v>
                </c:pt>
                <c:pt idx="4">
                  <c:v>45</c:v>
                </c:pt>
                <c:pt idx="5">
                  <c:v>40</c:v>
                </c:pt>
                <c:pt idx="6">
                  <c:v>45</c:v>
                </c:pt>
                <c:pt idx="7">
                  <c:v>36</c:v>
                </c:pt>
                <c:pt idx="8">
                  <c:v>68</c:v>
                </c:pt>
                <c:pt idx="9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A0F-844E-B981-3933785FFB20}"/>
            </c:ext>
          </c:extLst>
        </c:ser>
        <c:ser>
          <c:idx val="1"/>
          <c:order val="1"/>
          <c:tx>
            <c:strRef>
              <c:f>Лист4!$D$12</c:f>
              <c:strCache>
                <c:ptCount val="1"/>
                <c:pt idx="0">
                  <c:v>Критерий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Лист4!$B$13:$B$22</c:f>
              <c:strCache>
                <c:ptCount val="10"/>
                <c:pt idx="0">
                  <c:v>Автономная некоммерческая организация «Центр социальных услуг и социальной адаптации инвалидов и граждан с ограниченными возможностями здоровья «Свободное движение»</c:v>
                </c:pt>
                <c:pt idx="1">
                  <c:v>Общество с ограниченной ответственностью «Коннект»</c:v>
                </c:pt>
                <c:pt idx="2">
                  <c:v>Автономная некоммерческая организация «Спортивно-оздоровительный центр «Атмосфера»</c:v>
                </c:pt>
                <c:pt idx="3">
                  <c:v>Региональная общественная организация «Детский клуб развития творческих и физических способностей «Апельсин»</c:v>
                </c:pt>
                <c:pt idx="4">
                  <c:v>Местная Региональная общественная организация «Инклюзивный социально-творческий центр «САМиТ»</c:v>
                </c:pt>
                <c:pt idx="5">
                  <c:v>Общество с ограниченной ответственностью «Медицинский центр «Аксимед»</c:v>
                </c:pt>
                <c:pt idx="6">
                  <c:v>Благотворительный Фонд социальной и духовной помощи «Вефиль»</c:v>
                </c:pt>
                <c:pt idx="7">
                  <c:v>Автономная некоммерческая организация социального обслуживания «Центр реабилитации Анастасия»</c:v>
                </c:pt>
                <c:pt idx="8">
                  <c:v>Региональный благотворительный фонд «Лучик света»</c:v>
                </c:pt>
                <c:pt idx="9">
                  <c:v>Общественная организация Ханты-Мансийского автономного округа – Югры «Центр социальной реабилитации «Борей»</c:v>
                </c:pt>
              </c:strCache>
            </c:strRef>
          </c:cat>
          <c:val>
            <c:numRef>
              <c:f>Лист4!$D$13:$D$22</c:f>
              <c:numCache>
                <c:formatCode>General</c:formatCode>
                <c:ptCount val="10"/>
                <c:pt idx="0">
                  <c:v>76</c:v>
                </c:pt>
                <c:pt idx="1">
                  <c:v>94</c:v>
                </c:pt>
                <c:pt idx="2">
                  <c:v>94</c:v>
                </c:pt>
                <c:pt idx="3">
                  <c:v>94</c:v>
                </c:pt>
                <c:pt idx="4">
                  <c:v>94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83</c:v>
                </c:pt>
                <c:pt idx="9">
                  <c:v>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A0F-844E-B981-3933785FFB20}"/>
            </c:ext>
          </c:extLst>
        </c:ser>
        <c:ser>
          <c:idx val="2"/>
          <c:order val="2"/>
          <c:tx>
            <c:strRef>
              <c:f>Лист4!$E$12</c:f>
              <c:strCache>
                <c:ptCount val="1"/>
                <c:pt idx="0">
                  <c:v>Критерий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Лист4!$B$13:$B$22</c:f>
              <c:strCache>
                <c:ptCount val="10"/>
                <c:pt idx="0">
                  <c:v>Автономная некоммерческая организация «Центр социальных услуг и социальной адаптации инвалидов и граждан с ограниченными возможностями здоровья «Свободное движение»</c:v>
                </c:pt>
                <c:pt idx="1">
                  <c:v>Общество с ограниченной ответственностью «Коннект»</c:v>
                </c:pt>
                <c:pt idx="2">
                  <c:v>Автономная некоммерческая организация «Спортивно-оздоровительный центр «Атмосфера»</c:v>
                </c:pt>
                <c:pt idx="3">
                  <c:v>Региональная общественная организация «Детский клуб развития творческих и физических способностей «Апельсин»</c:v>
                </c:pt>
                <c:pt idx="4">
                  <c:v>Местная Региональная общественная организация «Инклюзивный социально-творческий центр «САМиТ»</c:v>
                </c:pt>
                <c:pt idx="5">
                  <c:v>Общество с ограниченной ответственностью «Медицинский центр «Аксимед»</c:v>
                </c:pt>
                <c:pt idx="6">
                  <c:v>Благотворительный Фонд социальной и духовной помощи «Вефиль»</c:v>
                </c:pt>
                <c:pt idx="7">
                  <c:v>Автономная некоммерческая организация социального обслуживания «Центр реабилитации Анастасия»</c:v>
                </c:pt>
                <c:pt idx="8">
                  <c:v>Региональный благотворительный фонд «Лучик света»</c:v>
                </c:pt>
                <c:pt idx="9">
                  <c:v>Общественная организация Ханты-Мансийского автономного округа – Югры «Центр социальной реабилитации «Борей»</c:v>
                </c:pt>
              </c:strCache>
            </c:strRef>
          </c:cat>
          <c:val>
            <c:numRef>
              <c:f>Лист4!$E$13:$E$22</c:f>
              <c:numCache>
                <c:formatCode>General</c:formatCode>
                <c:ptCount val="10"/>
                <c:pt idx="0">
                  <c:v>46</c:v>
                </c:pt>
                <c:pt idx="1">
                  <c:v>60</c:v>
                </c:pt>
                <c:pt idx="2">
                  <c:v>38</c:v>
                </c:pt>
                <c:pt idx="3">
                  <c:v>38</c:v>
                </c:pt>
                <c:pt idx="4">
                  <c:v>52</c:v>
                </c:pt>
                <c:pt idx="5">
                  <c:v>50</c:v>
                </c:pt>
                <c:pt idx="6">
                  <c:v>44</c:v>
                </c:pt>
                <c:pt idx="7">
                  <c:v>44</c:v>
                </c:pt>
                <c:pt idx="8">
                  <c:v>60</c:v>
                </c:pt>
                <c:pt idx="9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A0F-844E-B981-3933785FFB20}"/>
            </c:ext>
          </c:extLst>
        </c:ser>
        <c:ser>
          <c:idx val="3"/>
          <c:order val="3"/>
          <c:tx>
            <c:strRef>
              <c:f>Лист4!$F$12</c:f>
              <c:strCache>
                <c:ptCount val="1"/>
                <c:pt idx="0">
                  <c:v>Критерий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Лист4!$B$13:$B$22</c:f>
              <c:strCache>
                <c:ptCount val="10"/>
                <c:pt idx="0">
                  <c:v>Автономная некоммерческая организация «Центр социальных услуг и социальной адаптации инвалидов и граждан с ограниченными возможностями здоровья «Свободное движение»</c:v>
                </c:pt>
                <c:pt idx="1">
                  <c:v>Общество с ограниченной ответственностью «Коннект»</c:v>
                </c:pt>
                <c:pt idx="2">
                  <c:v>Автономная некоммерческая организация «Спортивно-оздоровительный центр «Атмосфера»</c:v>
                </c:pt>
                <c:pt idx="3">
                  <c:v>Региональная общественная организация «Детский клуб развития творческих и физических способностей «Апельсин»</c:v>
                </c:pt>
                <c:pt idx="4">
                  <c:v>Местная Региональная общественная организация «Инклюзивный социально-творческий центр «САМиТ»</c:v>
                </c:pt>
                <c:pt idx="5">
                  <c:v>Общество с ограниченной ответственностью «Медицинский центр «Аксимед»</c:v>
                </c:pt>
                <c:pt idx="6">
                  <c:v>Благотворительный Фонд социальной и духовной помощи «Вефиль»</c:v>
                </c:pt>
                <c:pt idx="7">
                  <c:v>Автономная некоммерческая организация социального обслуживания «Центр реабилитации Анастасия»</c:v>
                </c:pt>
                <c:pt idx="8">
                  <c:v>Региональный благотворительный фонд «Лучик света»</c:v>
                </c:pt>
                <c:pt idx="9">
                  <c:v>Общественная организация Ханты-Мансийского автономного округа – Югры «Центр социальной реабилитации «Борей»</c:v>
                </c:pt>
              </c:strCache>
            </c:strRef>
          </c:cat>
          <c:val>
            <c:numRef>
              <c:f>Лист4!$F$13:$F$22</c:f>
              <c:numCache>
                <c:formatCode>General</c:formatCode>
                <c:ptCount val="10"/>
                <c:pt idx="0">
                  <c:v>100</c:v>
                </c:pt>
                <c:pt idx="1">
                  <c:v>100</c:v>
                </c:pt>
                <c:pt idx="2">
                  <c:v>93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80</c:v>
                </c:pt>
                <c:pt idx="9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A0F-844E-B981-3933785FFB20}"/>
            </c:ext>
          </c:extLst>
        </c:ser>
        <c:ser>
          <c:idx val="4"/>
          <c:order val="4"/>
          <c:tx>
            <c:strRef>
              <c:f>Лист4!$G$12</c:f>
              <c:strCache>
                <c:ptCount val="1"/>
                <c:pt idx="0">
                  <c:v>Критерий 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Лист4!$B$13:$B$22</c:f>
              <c:strCache>
                <c:ptCount val="10"/>
                <c:pt idx="0">
                  <c:v>Автономная некоммерческая организация «Центр социальных услуг и социальной адаптации инвалидов и граждан с ограниченными возможностями здоровья «Свободное движение»</c:v>
                </c:pt>
                <c:pt idx="1">
                  <c:v>Общество с ограниченной ответственностью «Коннект»</c:v>
                </c:pt>
                <c:pt idx="2">
                  <c:v>Автономная некоммерческая организация «Спортивно-оздоровительный центр «Атмосфера»</c:v>
                </c:pt>
                <c:pt idx="3">
                  <c:v>Региональная общественная организация «Детский клуб развития творческих и физических способностей «Апельсин»</c:v>
                </c:pt>
                <c:pt idx="4">
                  <c:v>Местная Региональная общественная организация «Инклюзивный социально-творческий центр «САМиТ»</c:v>
                </c:pt>
                <c:pt idx="5">
                  <c:v>Общество с ограниченной ответственностью «Медицинский центр «Аксимед»</c:v>
                </c:pt>
                <c:pt idx="6">
                  <c:v>Благотворительный Фонд социальной и духовной помощи «Вефиль»</c:v>
                </c:pt>
                <c:pt idx="7">
                  <c:v>Автономная некоммерческая организация социального обслуживания «Центр реабилитации Анастасия»</c:v>
                </c:pt>
                <c:pt idx="8">
                  <c:v>Региональный благотворительный фонд «Лучик света»</c:v>
                </c:pt>
                <c:pt idx="9">
                  <c:v>Общественная организация Ханты-Мансийского автономного округа – Югры «Центр социальной реабилитации «Борей»</c:v>
                </c:pt>
              </c:strCache>
            </c:strRef>
          </c:cat>
          <c:val>
            <c:numRef>
              <c:f>Лист4!$G$13:$G$22</c:f>
              <c:numCache>
                <c:formatCode>General</c:formatCode>
                <c:ptCount val="10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76</c:v>
                </c:pt>
                <c:pt idx="9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A0F-844E-B981-3933785FFB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28682560"/>
        <c:axId val="628683104"/>
      </c:barChart>
      <c:catAx>
        <c:axId val="6286825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8683104"/>
        <c:crosses val="autoZero"/>
        <c:auto val="1"/>
        <c:lblAlgn val="ctr"/>
        <c:lblOffset val="100"/>
        <c:noMultiLvlLbl val="0"/>
      </c:catAx>
      <c:valAx>
        <c:axId val="6286831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8682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Доля получателей услуг, удовлетворенных доступностью услуг для инвалидов</c:v>
                </c:pt>
                <c:pt idx="1">
                  <c:v>Доля получателей услуг, удовлетворенных открытостью, полнотой и доступностью информации о деятельности организации</c:v>
                </c:pt>
                <c:pt idx="2">
                  <c:v>Доля получателей услуг, удовлетворенных доброжелательностью, вежливостью работников организации социальной сферы при использовании дистанционных форм взаимодействия</c:v>
                </c:pt>
                <c:pt idx="3">
                  <c:v>Время ожидания предоставления услуги (среднее время ожидания и своевременность предоставления услуги)</c:v>
                </c:pt>
                <c:pt idx="4">
                  <c:v>Доля получателей услуг, удовлетворенных комфортностью предоставления услуг</c:v>
                </c:pt>
                <c:pt idx="5">
                  <c:v>Доля получателей услуг, удовлетворенных доброжелательностью, вежливостью работников организации социальной сферы, обеспечивающих непосредственное оказание услуги при обращении в организацию </c:v>
                </c:pt>
                <c:pt idx="6">
                  <c:v>Доля получателей услуг, которые готовы рекомендовать организацию социальной сферы родственникам и знакомым (могли бы ее рекомендовать, если бы была возможность выбора организации социальной сферы)</c:v>
                </c:pt>
                <c:pt idx="7">
                  <c:v>Доля получателей услуг, удовлетворенных в целом условиями оказания услуг в организации социальной сферы</c:v>
                </c:pt>
                <c:pt idx="8">
                  <c:v>Доля получателей услуг, удовлетворенных доброжелательностью, вежливостью работников организации социальной сферы, обеспечивающих первичный контакт и информирование получателя услуги при непосредственном обращении в организацию </c:v>
                </c:pt>
                <c:pt idx="9">
                  <c:v>Доля получателей услуг, удовлетворенных организационными условиями предоставления услуг (удовлетворенность графиком работы организации/ структурного подразделения/ отдельных специалистов, периодичностью прихода социального работника на дом и прочее)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91.93</c:v>
                </c:pt>
                <c:pt idx="1">
                  <c:v>96.8</c:v>
                </c:pt>
                <c:pt idx="2">
                  <c:v>97.42</c:v>
                </c:pt>
                <c:pt idx="3">
                  <c:v>98.12</c:v>
                </c:pt>
                <c:pt idx="4">
                  <c:v>98.36</c:v>
                </c:pt>
                <c:pt idx="5">
                  <c:v>98.44</c:v>
                </c:pt>
                <c:pt idx="6">
                  <c:v>98.93</c:v>
                </c:pt>
                <c:pt idx="7">
                  <c:v>98.95</c:v>
                </c:pt>
                <c:pt idx="8">
                  <c:v>99.06</c:v>
                </c:pt>
                <c:pt idx="9">
                  <c:v>99.21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8C6-F14F-A7AD-B283177CDE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91198704"/>
        <c:axId val="691191632"/>
      </c:barChart>
      <c:catAx>
        <c:axId val="6911987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691191632"/>
        <c:crosses val="autoZero"/>
        <c:auto val="1"/>
        <c:lblAlgn val="ctr"/>
        <c:lblOffset val="100"/>
        <c:noMultiLvlLbl val="0"/>
      </c:catAx>
      <c:valAx>
        <c:axId val="691191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691198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9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6F818-14B4-456C-92CE-B57EFBC0AF8C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C185-6DB9-4472-A8D3-3287C2F59AA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6F818-14B4-456C-92CE-B57EFBC0AF8C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C185-6DB9-4472-A8D3-3287C2F59A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6F818-14B4-456C-92CE-B57EFBC0AF8C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C185-6DB9-4472-A8D3-3287C2F59A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6F818-14B4-456C-92CE-B57EFBC0AF8C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C185-6DB9-4472-A8D3-3287C2F59A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6F818-14B4-456C-92CE-B57EFBC0AF8C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C185-6DB9-4472-A8D3-3287C2F59AA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6F818-14B4-456C-92CE-B57EFBC0AF8C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C185-6DB9-4472-A8D3-3287C2F59A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6F818-14B4-456C-92CE-B57EFBC0AF8C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C185-6DB9-4472-A8D3-3287C2F59A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6F818-14B4-456C-92CE-B57EFBC0AF8C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C185-6DB9-4472-A8D3-3287C2F59A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6F818-14B4-456C-92CE-B57EFBC0AF8C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C185-6DB9-4472-A8D3-3287C2F59A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6F818-14B4-456C-92CE-B57EFBC0AF8C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C185-6DB9-4472-A8D3-3287C2F59A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6F818-14B4-456C-92CE-B57EFBC0AF8C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44AC185-6DB9-4472-A8D3-3287C2F59AA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76F818-14B4-456C-92CE-B57EFBC0AF8C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4AC185-6DB9-4472-A8D3-3287C2F59AA1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43000">
              <a:schemeClr val="bg2">
                <a:tint val="80000"/>
                <a:satMod val="400000"/>
              </a:schemeClr>
            </a:gs>
            <a:gs pos="58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4652" y="2132856"/>
            <a:ext cx="7851648" cy="1121296"/>
          </a:xfrm>
        </p:spPr>
        <p:txBody>
          <a:bodyPr>
            <a:normAutofit fontScale="90000"/>
          </a:bodyPr>
          <a:lstStyle/>
          <a:p>
            <a:pPr algn="l"/>
            <a:r>
              <a:rPr lang="ru-RU" altLang="ru-RU" sz="6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Презентация результатов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4652" y="6003287"/>
            <a:ext cx="7854696" cy="504056"/>
          </a:xfrm>
        </p:spPr>
        <p:txBody>
          <a:bodyPr>
            <a:normAutofit/>
          </a:bodyPr>
          <a:lstStyle/>
          <a:p>
            <a:pPr algn="l"/>
            <a:r>
              <a:rPr lang="ru-RU" sz="1600" dirty="0"/>
              <a:t>Оператор НОК ООО «</a:t>
            </a:r>
            <a:r>
              <a:rPr lang="ru-RU" sz="1600" dirty="0" err="1"/>
              <a:t>Марагда</a:t>
            </a:r>
            <a:r>
              <a:rPr lang="ru-RU" sz="1600" dirty="0"/>
              <a:t>»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="" xmlns:a16="http://schemas.microsoft.com/office/drawing/2014/main" id="{F47DA59B-8FFA-4040-9E92-D9D090784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488" y="3023635"/>
            <a:ext cx="7055768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indent="0"/>
            <a:r>
              <a:rPr lang="ru-RU" altLang="ru-R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об оказанных услугах по сбору и обобщению информации в рамках проведения независимой оценки качества условий оказания социальных услуг организациями социального обслуживания Ханты-Мансийского автономного округа – Югры в 2021 году.</a:t>
            </a:r>
          </a:p>
        </p:txBody>
      </p:sp>
    </p:spTree>
    <p:extLst>
      <p:ext uri="{BB962C8B-B14F-4D97-AF65-F5344CB8AC3E}">
        <p14:creationId xmlns:p14="http://schemas.microsoft.com/office/powerpoint/2010/main" val="2884386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29525"/>
            <a:ext cx="8229600" cy="891480"/>
          </a:xfrm>
        </p:spPr>
        <p:txBody>
          <a:bodyPr>
            <a:noAutofit/>
          </a:bodyPr>
          <a:lstStyle/>
          <a:p>
            <a:r>
              <a:rPr lang="ru-RU" sz="3600" dirty="0"/>
              <a:t>Наименьшее количество баллов набрали негосударственные организации: 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ADAF7847-71C4-B54C-A0E9-44A50A1C39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3708213"/>
              </p:ext>
            </p:extLst>
          </p:nvPr>
        </p:nvGraphicFramePr>
        <p:xfrm>
          <a:off x="539552" y="1484784"/>
          <a:ext cx="777686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4688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29525"/>
            <a:ext cx="8229600" cy="891480"/>
          </a:xfrm>
        </p:spPr>
        <p:txBody>
          <a:bodyPr>
            <a:noAutofit/>
          </a:bodyPr>
          <a:lstStyle/>
          <a:p>
            <a:r>
              <a:rPr lang="ru-RU" sz="2600" dirty="0"/>
              <a:t>Составляющие интегрального значения оценки негосударственных организаций, набравших наименьшие баллы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="" xmlns:a16="http://schemas.microsoft.com/office/drawing/2014/main" id="{603819BB-6107-9A4C-B2B8-BBBAA1D06A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3404526"/>
              </p:ext>
            </p:extLst>
          </p:nvPr>
        </p:nvGraphicFramePr>
        <p:xfrm>
          <a:off x="467544" y="1340768"/>
          <a:ext cx="856895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0770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456301"/>
          </a:xfrm>
        </p:spPr>
        <p:txBody>
          <a:bodyPr>
            <a:noAutofit/>
          </a:bodyPr>
          <a:lstStyle/>
          <a:p>
            <a:r>
              <a:rPr lang="ru-RU" sz="2600" dirty="0"/>
              <a:t>Удовлетворенность получателей услуг, в %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711873521"/>
              </p:ext>
            </p:extLst>
          </p:nvPr>
        </p:nvGraphicFramePr>
        <p:xfrm>
          <a:off x="107504" y="614362"/>
          <a:ext cx="9036496" cy="6243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5444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456301"/>
          </a:xfrm>
        </p:spPr>
        <p:txBody>
          <a:bodyPr>
            <a:noAutofit/>
          </a:bodyPr>
          <a:lstStyle/>
          <a:p>
            <a:r>
              <a:rPr lang="ru-RU" sz="2600" dirty="0"/>
              <a:t>Основные недостатки по мнению получателей услуг, в %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="" xmlns:a16="http://schemas.microsoft.com/office/drawing/2014/main" id="{2C1B9122-4A8F-A546-A1E8-121A33F90B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9527629"/>
              </p:ext>
            </p:extLst>
          </p:nvPr>
        </p:nvGraphicFramePr>
        <p:xfrm>
          <a:off x="395536" y="908720"/>
          <a:ext cx="8424936" cy="5779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2842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8229600" cy="456301"/>
          </a:xfrm>
        </p:spPr>
        <p:txBody>
          <a:bodyPr>
            <a:noAutofit/>
          </a:bodyPr>
          <a:lstStyle/>
          <a:p>
            <a:r>
              <a:rPr lang="ru-RU" sz="2600" dirty="0" smtClean="0"/>
              <a:t>Результаты опроса получателей услуг в разрезе критериев, </a:t>
            </a:r>
            <a:r>
              <a:rPr lang="ru-RU" sz="2600" dirty="0"/>
              <a:t>в %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268760"/>
            <a:ext cx="830160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Опрошено </a:t>
            </a:r>
            <a:r>
              <a:rPr lang="ru-RU" dirty="0"/>
              <a:t>20 476 респондентов, из них путем: анкетирования – 15 100, интервьюирования - 265, телефонного опроса – 5 </a:t>
            </a:r>
            <a:r>
              <a:rPr lang="ru-RU" dirty="0" smtClean="0"/>
              <a:t>111</a:t>
            </a:r>
          </a:p>
          <a:p>
            <a:endParaRPr lang="ru-RU" dirty="0"/>
          </a:p>
          <a:p>
            <a:r>
              <a:rPr lang="ru-RU" b="1" dirty="0"/>
              <a:t>Общая удовлетворенность составила – 96,93 </a:t>
            </a:r>
            <a:r>
              <a:rPr lang="ru-RU" b="1" dirty="0" smtClean="0"/>
              <a:t>%</a:t>
            </a:r>
          </a:p>
          <a:p>
            <a:endParaRPr lang="ru-RU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удовлетворенность по критерию «Открытость и доступность информации об организации» – 96,79</a:t>
            </a:r>
            <a:r>
              <a:rPr lang="ru-RU" dirty="0" smtClean="0"/>
              <a:t>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удовлетворенность по критерию «Комфортность условий предоставления услуг, в том числе время ожидания предоставления услуг» – 98,24</a:t>
            </a:r>
            <a:r>
              <a:rPr lang="ru-RU" dirty="0" smtClean="0"/>
              <a:t>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удовлетворенность по критерию «Доступность услуг для инвалидов» – 91,93</a:t>
            </a:r>
            <a:r>
              <a:rPr lang="ru-RU" dirty="0" smtClean="0"/>
              <a:t>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удовлетворенность по критерию «Доброжелательность, вежливость работников организаций» – 98,57</a:t>
            </a:r>
            <a:r>
              <a:rPr lang="ru-RU" dirty="0" smtClean="0"/>
              <a:t>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удовлетворенность по критерию «Удовлетворенность условиями оказания услуг» – 99,12%</a:t>
            </a:r>
          </a:p>
        </p:txBody>
      </p:sp>
    </p:spTree>
    <p:extLst>
      <p:ext uri="{BB962C8B-B14F-4D97-AF65-F5344CB8AC3E}">
        <p14:creationId xmlns:p14="http://schemas.microsoft.com/office/powerpoint/2010/main" val="3597978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052736"/>
            <a:ext cx="8229600" cy="456301"/>
          </a:xfrm>
        </p:spPr>
        <p:txBody>
          <a:bodyPr>
            <a:noAutofit/>
          </a:bodyPr>
          <a:lstStyle/>
          <a:p>
            <a:r>
              <a:rPr lang="ru-RU" sz="2600" dirty="0"/>
              <a:t>Оценка организаций социального обслуживания в целом по региону: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844824"/>
            <a:ext cx="8424936" cy="4801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Организации социального обслуживания получили в целом по региону высокие итоговые показатели качества осуществления деятельности, среднее значение составляет 92,97 балла, что по градации оценок </a:t>
            </a:r>
            <a:r>
              <a:rPr lang="en-US" dirty="0"/>
              <a:t>bus</a:t>
            </a:r>
            <a:r>
              <a:rPr lang="ru-RU" dirty="0"/>
              <a:t>.</a:t>
            </a:r>
            <a:r>
              <a:rPr lang="en-US" dirty="0" err="1"/>
              <a:t>gov</a:t>
            </a:r>
            <a:r>
              <a:rPr lang="ru-RU" dirty="0"/>
              <a:t>.</a:t>
            </a:r>
            <a:r>
              <a:rPr lang="en-US" dirty="0" err="1"/>
              <a:t>ru</a:t>
            </a:r>
            <a:r>
              <a:rPr lang="ru-RU" dirty="0"/>
              <a:t> соответствует уровню «</a:t>
            </a:r>
            <a:r>
              <a:rPr lang="ru-RU" b="1" dirty="0"/>
              <a:t>отлично</a:t>
            </a:r>
            <a:r>
              <a:rPr lang="ru-RU" dirty="0"/>
              <a:t>». </a:t>
            </a:r>
          </a:p>
          <a:p>
            <a:endParaRPr lang="ru-RU" dirty="0"/>
          </a:p>
          <a:p>
            <a:r>
              <a:rPr lang="ru-RU" dirty="0"/>
              <a:t>В разрезе отдельных критериев по региону </a:t>
            </a:r>
          </a:p>
          <a:p>
            <a:r>
              <a:rPr lang="ru-RU" dirty="0"/>
              <a:t>наиболее высокие оценки получили такие критерии, как, «Удовлетворенность условиями оказания услуг» (99,12%), «доброжелательность, вежливость» (98,6 балла), </a:t>
            </a:r>
          </a:p>
          <a:p>
            <a:r>
              <a:rPr lang="ru-RU" dirty="0"/>
              <a:t>«Комфортность условий предоставления услуг, в том числе время ожидания предоставления услуг» (97,6 балла).</a:t>
            </a:r>
          </a:p>
          <a:p>
            <a:r>
              <a:rPr lang="ru-RU" dirty="0"/>
              <a:t> Критерий «Открытость и доступность информации об организации» оценен на 89,16 баллов. </a:t>
            </a:r>
          </a:p>
          <a:p>
            <a:r>
              <a:rPr lang="ru-RU" dirty="0"/>
              <a:t>Низкие оценки в целом по региону зафиксированы по критерию «</a:t>
            </a:r>
            <a:r>
              <a:rPr lang="ru-RU" b="1" dirty="0"/>
              <a:t>доступность услуг для инвалидов</a:t>
            </a:r>
            <a:r>
              <a:rPr lang="ru-RU" dirty="0"/>
              <a:t>» (среднее значение по всем организациям составляет 80,4 баллов, что по градации оценок </a:t>
            </a:r>
            <a:r>
              <a:rPr lang="en-US" dirty="0"/>
              <a:t>bus</a:t>
            </a:r>
            <a:r>
              <a:rPr lang="ru-RU" dirty="0"/>
              <a:t>.</a:t>
            </a:r>
            <a:r>
              <a:rPr lang="en-US" dirty="0" err="1"/>
              <a:t>gov</a:t>
            </a:r>
            <a:r>
              <a:rPr lang="ru-RU" dirty="0"/>
              <a:t>.</a:t>
            </a:r>
            <a:r>
              <a:rPr lang="en-US" dirty="0" err="1"/>
              <a:t>ru</a:t>
            </a:r>
            <a:r>
              <a:rPr lang="ru-RU" dirty="0"/>
              <a:t> соответствует уровню «</a:t>
            </a:r>
            <a:r>
              <a:rPr lang="ru-RU" b="1" dirty="0"/>
              <a:t>хорошо</a:t>
            </a:r>
            <a:r>
              <a:rPr lang="ru-RU" dirty="0"/>
              <a:t>»). </a:t>
            </a:r>
          </a:p>
        </p:txBody>
      </p:sp>
    </p:spTree>
    <p:extLst>
      <p:ext uri="{BB962C8B-B14F-4D97-AF65-F5344CB8AC3E}">
        <p14:creationId xmlns:p14="http://schemas.microsoft.com/office/powerpoint/2010/main" val="4250580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052736"/>
            <a:ext cx="8229600" cy="456301"/>
          </a:xfrm>
        </p:spPr>
        <p:txBody>
          <a:bodyPr>
            <a:noAutofit/>
          </a:bodyPr>
          <a:lstStyle/>
          <a:p>
            <a:r>
              <a:rPr lang="ru-RU" sz="2600" dirty="0"/>
              <a:t>Оценка организаций социального обслуживания в целом по </a:t>
            </a:r>
            <a:r>
              <a:rPr lang="ru-RU" sz="2600" dirty="0" smtClean="0"/>
              <a:t>отрасли:</a:t>
            </a:r>
            <a:endParaRPr lang="ru-RU" sz="2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88232" y="1628800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2913" algn="just"/>
            <a:r>
              <a:rPr lang="ru-RU" b="1" dirty="0"/>
              <a:t>По отрасли в целом среднее значение баллов (из 100 возможных) по всем 73 поставщикам – 92,97 баллов </a:t>
            </a:r>
            <a:r>
              <a:rPr lang="ru-RU" dirty="0"/>
              <a:t>(в 2020 году – 77,7);</a:t>
            </a:r>
          </a:p>
          <a:p>
            <a:pPr indent="442913" algn="just"/>
            <a:r>
              <a:rPr lang="ru-RU" dirty="0"/>
              <a:t>по государственным поставщикам (43 поставщика) среднее значение баллов (из 100 возможных) – 97,90 баллов;</a:t>
            </a:r>
          </a:p>
          <a:p>
            <a:pPr indent="442913" algn="just"/>
            <a:r>
              <a:rPr lang="ru-RU" dirty="0"/>
              <a:t>по негосударственным поставщикам (30 поставщиков) среднее значение баллов (из 100 возможных) – 85,89 баллов.</a:t>
            </a:r>
          </a:p>
          <a:p>
            <a:pPr indent="442913" algn="just"/>
            <a:endParaRPr lang="ru-RU" dirty="0"/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281328493"/>
              </p:ext>
            </p:extLst>
          </p:nvPr>
        </p:nvGraphicFramePr>
        <p:xfrm>
          <a:off x="1331640" y="3645024"/>
          <a:ext cx="6696744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89759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28259"/>
            <a:ext cx="8229600" cy="456301"/>
          </a:xfrm>
        </p:spPr>
        <p:txBody>
          <a:bodyPr>
            <a:noAutofit/>
          </a:bodyPr>
          <a:lstStyle/>
          <a:p>
            <a:r>
              <a:rPr lang="ru-RU" sz="2600" dirty="0"/>
              <a:t>Средние значения </a:t>
            </a:r>
            <a:r>
              <a:rPr lang="ru-RU" sz="2600" dirty="0" smtClean="0"/>
              <a:t>показателей по государственным, негосударственными организациям и в целом</a:t>
            </a:r>
            <a:endParaRPr lang="ru-RU" sz="2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95936" y="992854"/>
            <a:ext cx="4891802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/>
            <a:r>
              <a:rPr lang="ru-RU" sz="1100" b="1" dirty="0"/>
              <a:t>Средние значения показателей </a:t>
            </a:r>
            <a:r>
              <a:rPr lang="ru-RU" sz="1100" dirty="0"/>
              <a:t>(</a:t>
            </a:r>
            <a:r>
              <a:rPr lang="ru-RU" sz="1100" b="1" dirty="0"/>
              <a:t>по всем 73 организациям </a:t>
            </a:r>
            <a:r>
              <a:rPr lang="ru-RU" sz="1100" dirty="0"/>
              <a:t>социального обслуживания) по каждому общему критерию независимой оценки </a:t>
            </a:r>
            <a:r>
              <a:rPr lang="ru-RU" sz="1100" dirty="0" smtClean="0"/>
              <a:t>составляют: «</a:t>
            </a:r>
            <a:r>
              <a:rPr lang="ru-RU" sz="1100" dirty="0"/>
              <a:t>Открытость и доступность информации об организации» - 89,16 балла (из 100 возможных);</a:t>
            </a:r>
          </a:p>
          <a:p>
            <a:pPr indent="358775"/>
            <a:r>
              <a:rPr lang="ru-RU" sz="1100" dirty="0"/>
              <a:t>«Комфортность условий предоставления услуг, в том числе время ожидания предоставления услуг» - 97,56 балл;</a:t>
            </a:r>
          </a:p>
          <a:p>
            <a:pPr indent="358775"/>
            <a:r>
              <a:rPr lang="ru-RU" sz="1100" dirty="0"/>
              <a:t>«Доступность услуг для инвалидов» - 80,41 баллов;</a:t>
            </a:r>
          </a:p>
          <a:p>
            <a:pPr indent="358775"/>
            <a:r>
              <a:rPr lang="ru-RU" sz="1100" dirty="0"/>
              <a:t>«Доброжелательность, вежливость работников организаций социального обслуживания» - 98,58 баллов;</a:t>
            </a:r>
          </a:p>
          <a:p>
            <a:pPr indent="358775"/>
            <a:r>
              <a:rPr lang="ru-RU" sz="1100" dirty="0"/>
              <a:t>«Удовлетворенность условиями оказания услуг» - 99,12 балла.</a:t>
            </a:r>
          </a:p>
          <a:p>
            <a:pPr indent="358775"/>
            <a:endParaRPr lang="ru-RU" sz="1100" dirty="0"/>
          </a:p>
          <a:p>
            <a:pPr indent="358775"/>
            <a:r>
              <a:rPr lang="ru-RU" sz="1100" b="1" dirty="0"/>
              <a:t>Средние значения показателей </a:t>
            </a:r>
            <a:r>
              <a:rPr lang="ru-RU" sz="1100" dirty="0"/>
              <a:t>(</a:t>
            </a:r>
            <a:r>
              <a:rPr lang="ru-RU" sz="1100" b="1" dirty="0"/>
              <a:t>по 43 государственным организациям </a:t>
            </a:r>
            <a:r>
              <a:rPr lang="ru-RU" sz="1100" dirty="0"/>
              <a:t>социального обслуживания) по каждому общему критерию независимой оценки составляют:</a:t>
            </a:r>
          </a:p>
          <a:p>
            <a:pPr indent="358775"/>
            <a:r>
              <a:rPr lang="ru-RU" sz="1100" dirty="0"/>
              <a:t>«Открытость и доступность информации об организации» - 98,65 балла (из 100 возможных);</a:t>
            </a:r>
          </a:p>
          <a:p>
            <a:pPr indent="358775"/>
            <a:r>
              <a:rPr lang="ru-RU" sz="1100" dirty="0"/>
              <a:t>«Комфортность условий предоставления услуг, в том числе время ожидания предоставления услуг» - 98,56 балла;</a:t>
            </a:r>
          </a:p>
          <a:p>
            <a:pPr indent="358775"/>
            <a:r>
              <a:rPr lang="ru-RU" sz="1100" dirty="0"/>
              <a:t>«Доступность услуг для инвалидов» - 94,91 балла;</a:t>
            </a:r>
          </a:p>
          <a:p>
            <a:pPr indent="358775"/>
            <a:r>
              <a:rPr lang="ru-RU" sz="1100" dirty="0"/>
              <a:t>«Доброжелательность, вежливость работников организаций социального обслуживания» - 98,30 баллов;</a:t>
            </a:r>
          </a:p>
          <a:p>
            <a:pPr indent="358775"/>
            <a:r>
              <a:rPr lang="ru-RU" sz="1100" dirty="0"/>
              <a:t>«Удовлетворенность условиями оказания услуг» - 99,09 балла.</a:t>
            </a:r>
          </a:p>
          <a:p>
            <a:pPr indent="358775"/>
            <a:endParaRPr lang="ru-RU" sz="1100" dirty="0"/>
          </a:p>
          <a:p>
            <a:pPr indent="358775"/>
            <a:r>
              <a:rPr lang="ru-RU" sz="1100" b="1" dirty="0"/>
              <a:t>Средние значения показателей (по 30 негосударственным организациям </a:t>
            </a:r>
            <a:r>
              <a:rPr lang="ru-RU" sz="1100" dirty="0"/>
              <a:t>социального обслуживания) по каждому общему критерию независимой оценки составляют:</a:t>
            </a:r>
          </a:p>
          <a:p>
            <a:pPr indent="358775"/>
            <a:r>
              <a:rPr lang="ru-RU" sz="1100" dirty="0"/>
              <a:t>«Открытость и доступность информации об организации» - 75,57 балла (из 100 возможных);</a:t>
            </a:r>
          </a:p>
          <a:p>
            <a:pPr indent="358775"/>
            <a:r>
              <a:rPr lang="ru-RU" sz="1100" dirty="0"/>
              <a:t>«Комфортность условий предоставления услуг, в том числе время ожидания предоставления услуг» - 96,13 балла;</a:t>
            </a:r>
          </a:p>
          <a:p>
            <a:pPr indent="358775"/>
            <a:r>
              <a:rPr lang="ru-RU" sz="1100" dirty="0"/>
              <a:t>«Доступность услуг для инвалидов» - 59,63 балла;</a:t>
            </a:r>
          </a:p>
          <a:p>
            <a:pPr indent="358775"/>
            <a:r>
              <a:rPr lang="ru-RU" sz="1100" dirty="0"/>
              <a:t>«Доброжелательность, вежливость работников организаций социального обслуживания» - 98,97 балла;</a:t>
            </a:r>
          </a:p>
          <a:p>
            <a:pPr indent="358775"/>
            <a:r>
              <a:rPr lang="ru-RU" sz="1100" dirty="0"/>
              <a:t>«Удовлетворенность условиями оказания услуг» - 99,17 балла.</a:t>
            </a:r>
          </a:p>
          <a:p>
            <a:endParaRPr lang="ru-RU" sz="11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640166426"/>
              </p:ext>
            </p:extLst>
          </p:nvPr>
        </p:nvGraphicFramePr>
        <p:xfrm>
          <a:off x="395536" y="1772816"/>
          <a:ext cx="345638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20028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212" y="116632"/>
            <a:ext cx="8229600" cy="129840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Лучшие практики в </a:t>
            </a:r>
            <a:r>
              <a:rPr lang="ru-RU" sz="2400" dirty="0"/>
              <a:t>организациях социального обслуживания, получивших по итогам независимой оценки высшие баллы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424936" cy="482227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1400" dirty="0"/>
              <a:t>1. Лучшими организациями, обеспечившими информационную открытость организаций, доступность информации, размещенной на официальном сайте организации и на информационных стендах в ее помещениях, а также наличие в организации </a:t>
            </a:r>
            <a:r>
              <a:rPr lang="ru-RU" sz="1400" dirty="0" err="1"/>
              <a:t>информатов</a:t>
            </a:r>
            <a:r>
              <a:rPr lang="ru-RU" sz="1400" dirty="0"/>
              <a:t> (инновационная составляющая) - 17 государственных организаций (максимальный балл по I. критерию «Открытость и доступность информации об организации социального обслуживания населения»)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1400" dirty="0"/>
              <a:t>2. Лучшими в создании комфортных условий предоставления услуг (имеется комфортная зона отдыха, оборудованная соответствующей мебелью, обеспечена понятная навигация внутри зданий, соблюдены требования к санитарному состоянию помещений, доступна запись на получение услуги по телефону или «Интернет» и др.)  </a:t>
            </a:r>
            <a:r>
              <a:rPr lang="ru-RU" sz="1400" dirty="0" smtClean="0"/>
              <a:t>- </a:t>
            </a:r>
            <a:r>
              <a:rPr lang="ru-RU" sz="1400" dirty="0"/>
              <a:t>47 поставщиков, набравшие максимальный балл (100 балл) по II. критерию «Комфортность условий предоставления услуг» (29 государственных организаций,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18 </a:t>
            </a:r>
            <a:r>
              <a:rPr lang="ru-RU" sz="1400" dirty="0"/>
              <a:t>негосударственных поставщиков).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1400" dirty="0"/>
              <a:t>3. По III. критерию «Доступность услуг для инвалидов» высший балл имеют 23 государственных поставщика и в целом обеспечены условиями доступности услуг для инвалидов и лиц с ограниченными возможностями здоровья. </a:t>
            </a:r>
            <a:r>
              <a:rPr lang="ru-RU" sz="1400" dirty="0" smtClean="0"/>
              <a:t>Особенно </a:t>
            </a:r>
            <a:r>
              <a:rPr lang="ru-RU" sz="1400" dirty="0"/>
              <a:t>отмечено наличие локальных документов по оказанию помощи работниками поставщиков по сопровождению инвалидов.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1400" dirty="0"/>
              <a:t>4. </a:t>
            </a:r>
            <a:r>
              <a:rPr lang="ru-RU" sz="1400" dirty="0" smtClean="0"/>
              <a:t>По </a:t>
            </a:r>
            <a:r>
              <a:rPr lang="ru-RU" sz="1400" dirty="0"/>
              <a:t>IV. критерию «Доброжелательность, вежливость работников организации» получили высший балл 57 поставщиков (31 государственный, </a:t>
            </a:r>
            <a:r>
              <a:rPr lang="ru-RU" sz="1400" dirty="0" smtClean="0"/>
              <a:t>26 </a:t>
            </a:r>
            <a:r>
              <a:rPr lang="ru-RU" sz="1400" dirty="0"/>
              <a:t>негосударственных).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1400" dirty="0"/>
              <a:t>5. По V критерию «Удовлетворенность условиями оказания услуг» получили наивысший балл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64 </a:t>
            </a:r>
            <a:r>
              <a:rPr lang="ru-RU" sz="1400" dirty="0"/>
              <a:t>поставщика (36 государственных, </a:t>
            </a:r>
            <a:r>
              <a:rPr lang="ru-RU" sz="1400" dirty="0" smtClean="0"/>
              <a:t>28 </a:t>
            </a:r>
            <a:r>
              <a:rPr lang="ru-RU" sz="1400" dirty="0"/>
              <a:t>негосударственных).</a:t>
            </a:r>
          </a:p>
        </p:txBody>
      </p:sp>
    </p:spTree>
    <p:extLst>
      <p:ext uri="{BB962C8B-B14F-4D97-AF65-F5344CB8AC3E}">
        <p14:creationId xmlns:p14="http://schemas.microsoft.com/office/powerpoint/2010/main" val="14915931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98408"/>
          </a:xfrm>
        </p:spPr>
        <p:txBody>
          <a:bodyPr>
            <a:noAutofit/>
          </a:bodyPr>
          <a:lstStyle/>
          <a:p>
            <a:r>
              <a:rPr lang="ru-RU" sz="2800" dirty="0"/>
              <a:t>Наиболее значимые недостатки поставщиков социальных услуг, принявших участие в независимой оценке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424936" cy="4822272"/>
          </a:xfrm>
        </p:spPr>
        <p:txBody>
          <a:bodyPr>
            <a:noAutofit/>
          </a:bodyPr>
          <a:lstStyle/>
          <a:p>
            <a:pPr marL="0" indent="442913" algn="just">
              <a:buNone/>
            </a:pPr>
            <a:r>
              <a:rPr lang="ru-RU" sz="1500" dirty="0"/>
              <a:t>1. Недостаточное оборудование помещений организаций и прилегающих территорий с учетом доступности для инвалидов - </a:t>
            </a:r>
            <a:r>
              <a:rPr lang="ru-RU" sz="1500" dirty="0" smtClean="0"/>
              <a:t>26 </a:t>
            </a:r>
            <a:r>
              <a:rPr lang="ru-RU" sz="1500" dirty="0"/>
              <a:t>поставщиков (7 государственных, </a:t>
            </a:r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500" dirty="0" smtClean="0"/>
              <a:t>19 </a:t>
            </a:r>
            <a:r>
              <a:rPr lang="ru-RU" sz="1500" dirty="0"/>
              <a:t>негосударственных) – критерий «Доступность услуг для инвалидов».</a:t>
            </a:r>
          </a:p>
          <a:p>
            <a:pPr marL="0" indent="442913" algn="just">
              <a:buNone/>
            </a:pPr>
            <a:endParaRPr lang="ru-RU" sz="800" dirty="0" smtClean="0"/>
          </a:p>
          <a:p>
            <a:pPr marL="0" indent="442913" algn="just">
              <a:buNone/>
            </a:pPr>
            <a:r>
              <a:rPr lang="ru-RU" sz="1500" dirty="0" smtClean="0"/>
              <a:t>2</a:t>
            </a:r>
            <a:r>
              <a:rPr lang="ru-RU" sz="1500" dirty="0"/>
              <a:t>. Не предоставление организациями в полной мере условий доступности, позволяющих инвалидам получать услуги наравне с другими - 26 поставщиков (3 государственных, </a:t>
            </a:r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500" dirty="0" smtClean="0"/>
              <a:t>23 </a:t>
            </a:r>
            <a:r>
              <a:rPr lang="ru-RU" sz="1500" dirty="0"/>
              <a:t>негосударственных) – критерий «Доступность услуг для инвалидов».</a:t>
            </a:r>
          </a:p>
          <a:p>
            <a:pPr marL="0" indent="442913" algn="just">
              <a:buNone/>
            </a:pPr>
            <a:endParaRPr lang="ru-RU" sz="800" dirty="0"/>
          </a:p>
          <a:p>
            <a:pPr marL="0" indent="442913" algn="just">
              <a:buNone/>
            </a:pPr>
            <a:r>
              <a:rPr lang="ru-RU" sz="1500" dirty="0"/>
              <a:t>3. Недостаточное обеспечение условий комфортности - 8 поставщиков </a:t>
            </a:r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500" dirty="0" smtClean="0"/>
              <a:t>(</a:t>
            </a:r>
            <a:r>
              <a:rPr lang="ru-RU" sz="1500" dirty="0"/>
              <a:t>2 государственных</a:t>
            </a:r>
            <a:r>
              <a:rPr lang="ru-RU" sz="1500" dirty="0" smtClean="0"/>
              <a:t>, 6 </a:t>
            </a:r>
            <a:r>
              <a:rPr lang="ru-RU" sz="1500" dirty="0"/>
              <a:t>негосударственных) – критерий «Комфортность условий предоставления услуг, в том числе время ожидания предоставления услуг». </a:t>
            </a:r>
          </a:p>
          <a:p>
            <a:pPr marL="0" indent="442913" algn="just">
              <a:buNone/>
            </a:pPr>
            <a:endParaRPr lang="ru-RU" sz="800" dirty="0"/>
          </a:p>
          <a:p>
            <a:pPr marL="0" indent="442913" algn="just">
              <a:buNone/>
            </a:pPr>
            <a:r>
              <a:rPr lang="ru-RU" sz="1500" dirty="0"/>
              <a:t>4. У 33 организаций </a:t>
            </a:r>
            <a:r>
              <a:rPr lang="ru-RU" sz="1500" dirty="0"/>
              <a:t>не актуальная либо неполная информация об организации, размещенная на общедоступных ресурсах (стендах, официальном сайте), что не соответствует требованиям, установленным нормативно-правовыми актами. </a:t>
            </a:r>
            <a:r>
              <a:rPr lang="ru-RU" sz="1500" dirty="0" smtClean="0"/>
              <a:t>У 10 негосударственных </a:t>
            </a:r>
            <a:r>
              <a:rPr lang="ru-RU" sz="1500" dirty="0"/>
              <a:t>организаций отсутствует функционирующий официальный </a:t>
            </a:r>
            <a:r>
              <a:rPr lang="ru-RU" sz="1500" dirty="0" smtClean="0"/>
              <a:t>сайт – </a:t>
            </a:r>
            <a:r>
              <a:rPr lang="ru-RU" sz="1500" dirty="0"/>
              <a:t>критерий «Открытость и доступность информации об организации». </a:t>
            </a:r>
            <a:endParaRPr lang="ru-RU" sz="1500" dirty="0" smtClean="0"/>
          </a:p>
          <a:p>
            <a:pPr marL="0" indent="442913" algn="just">
              <a:buNone/>
            </a:pPr>
            <a:endParaRPr lang="ru-RU" sz="800" dirty="0"/>
          </a:p>
          <a:p>
            <a:pPr marL="0" indent="442913" algn="just">
              <a:buNone/>
            </a:pPr>
            <a:r>
              <a:rPr lang="ru-RU" sz="1500" dirty="0"/>
              <a:t>5. </a:t>
            </a:r>
            <a:r>
              <a:rPr lang="ru-RU" sz="1500" dirty="0"/>
              <a:t>Наличие случаев несоблюдения профессиональной этики взаимодействия с получателями услуг - </a:t>
            </a:r>
            <a:r>
              <a:rPr lang="ru-RU" sz="1500" dirty="0"/>
              <a:t>5 </a:t>
            </a:r>
            <a:r>
              <a:rPr lang="ru-RU" sz="1500" dirty="0" smtClean="0"/>
              <a:t>поставщиков (</a:t>
            </a:r>
            <a:r>
              <a:rPr lang="ru-RU" sz="1500" dirty="0"/>
              <a:t>3 государственных, 2 негосударственных) – критерий «Доброжелательность, вежливость работников организаций».</a:t>
            </a:r>
          </a:p>
        </p:txBody>
      </p:sp>
    </p:spTree>
    <p:extLst>
      <p:ext uri="{BB962C8B-B14F-4D97-AF65-F5344CB8AC3E}">
        <p14:creationId xmlns:p14="http://schemas.microsoft.com/office/powerpoint/2010/main" val="1351627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229600" cy="924712"/>
          </a:xfrm>
        </p:spPr>
        <p:txBody>
          <a:bodyPr/>
          <a:lstStyle/>
          <a:p>
            <a:r>
              <a:rPr lang="ru-RU" dirty="0"/>
              <a:t>Методологическая основа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08512"/>
          </a:xfrm>
        </p:spPr>
        <p:txBody>
          <a:bodyPr>
            <a:normAutofit/>
          </a:bodyPr>
          <a:lstStyle/>
          <a:p>
            <a:endParaRPr lang="ru-RU" i="1" dirty="0"/>
          </a:p>
          <a:p>
            <a:r>
              <a:rPr lang="ru-RU" dirty="0"/>
              <a:t>Всего исследовано 73 организации:</a:t>
            </a:r>
          </a:p>
          <a:p>
            <a:endParaRPr lang="ru-RU" dirty="0"/>
          </a:p>
          <a:p>
            <a:r>
              <a:rPr lang="ru-RU" i="1" dirty="0"/>
              <a:t>43 государственных организаций;</a:t>
            </a:r>
          </a:p>
          <a:p>
            <a:r>
              <a:rPr lang="ru-RU" i="1" dirty="0"/>
              <a:t>30 негосударственных организаций;</a:t>
            </a:r>
          </a:p>
          <a:p>
            <a:endParaRPr lang="ru-RU" i="1" dirty="0"/>
          </a:p>
          <a:p>
            <a:r>
              <a:rPr lang="ru-RU" dirty="0"/>
              <a:t>Опрошено 20476 получателей услуг.  Телефонное анкетирование </a:t>
            </a:r>
            <a:r>
              <a:rPr lang="mr-IN" dirty="0"/>
              <a:t>–</a:t>
            </a:r>
            <a:r>
              <a:rPr lang="ru-RU" dirty="0"/>
              <a:t> 5111 чел., анкетирование </a:t>
            </a:r>
            <a:r>
              <a:rPr lang="mr-IN" dirty="0"/>
              <a:t>–</a:t>
            </a:r>
            <a:r>
              <a:rPr lang="ru-RU" dirty="0"/>
              <a:t> 15100 чел., интервью 265 чел.</a:t>
            </a:r>
          </a:p>
          <a:p>
            <a:endParaRPr lang="ru-RU" dirty="0"/>
          </a:p>
          <a:p>
            <a:endParaRPr lang="ru-RU" i="1" dirty="0"/>
          </a:p>
          <a:p>
            <a:endParaRPr lang="ru-RU" i="1" dirty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91627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98408"/>
          </a:xfrm>
        </p:spPr>
        <p:txBody>
          <a:bodyPr>
            <a:noAutofit/>
          </a:bodyPr>
          <a:lstStyle/>
          <a:p>
            <a:r>
              <a:rPr lang="ru-RU" sz="2800" dirty="0"/>
              <a:t>Общие рекомендации по результатам независимой оценки для сферы социального обслуживания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в </a:t>
            </a:r>
            <a:r>
              <a:rPr lang="ru-RU" sz="2800" dirty="0"/>
              <a:t>целом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31064"/>
            <a:ext cx="8424936" cy="4822272"/>
          </a:xfrm>
        </p:spPr>
        <p:txBody>
          <a:bodyPr>
            <a:noAutofit/>
          </a:bodyPr>
          <a:lstStyle/>
          <a:p>
            <a:pPr marL="0" indent="442913" algn="just">
              <a:spcAft>
                <a:spcPts val="600"/>
              </a:spcAft>
              <a:buNone/>
            </a:pPr>
            <a:r>
              <a:rPr lang="ru-RU" sz="1400" dirty="0"/>
              <a:t>1. Продолжить работу по улучшению качества осуществления деятельности в организациях.</a:t>
            </a:r>
          </a:p>
          <a:p>
            <a:pPr marL="0" indent="442913" algn="just">
              <a:spcAft>
                <a:spcPts val="600"/>
              </a:spcAft>
              <a:buNone/>
            </a:pPr>
            <a:r>
              <a:rPr lang="ru-RU" sz="1400" dirty="0" smtClean="0"/>
              <a:t>2. По </a:t>
            </a:r>
            <a:r>
              <a:rPr lang="ru-RU" sz="1400" dirty="0"/>
              <a:t>критерию «Доступность услуг для инвалидов»: обеспечить доступность услуг, оказываемых организациями для лиц с ограниченными возможностями здоровья: обеспечить необходимым оборудованием и услугами в соответствии с требуемыми нормативно-правовых актов. Особое внимание в данном вопросе обратить на оборудование помещений и прилегающей территории организации с учетом доступности для инвалидов. </a:t>
            </a:r>
          </a:p>
          <a:p>
            <a:pPr marL="0" indent="442913" algn="just">
              <a:spcAft>
                <a:spcPts val="600"/>
              </a:spcAft>
              <a:buNone/>
            </a:pPr>
            <a:r>
              <a:rPr lang="ru-RU" sz="1400" dirty="0"/>
              <a:t>3. По критерию «Открытость и доступность информации об организации»: повысить уровень доступности, полноты и актуальности информации об организациях и их деятельности на общедоступных ресурсах, привести в соответствие информацию о деятельности организаций, размещенной на общедоступных информационных ресурсах (информационных стендах и официальных сайтах организаций), перечню информации и требованиям к ней, установленным нормативными правовыми актами. Обеспечить наличие сайтов негосударственных организаций.</a:t>
            </a:r>
          </a:p>
          <a:p>
            <a:pPr marL="0" indent="442913" algn="just">
              <a:spcAft>
                <a:spcPts val="600"/>
              </a:spcAft>
              <a:buNone/>
            </a:pPr>
            <a:r>
              <a:rPr lang="ru-RU" sz="1400" dirty="0"/>
              <a:t>4. По критерию «Доброжелательность, вежливость работников организаций»: рекомендуется провести мероприятия по развитию коммуникативных навыков, доброжелательного общения с получателями услуг и их родителями/ законными представителями среди сотрудников (в форме семинаров, тренингов).</a:t>
            </a:r>
          </a:p>
          <a:p>
            <a:pPr marL="0" indent="442913" algn="just">
              <a:spcAft>
                <a:spcPts val="600"/>
              </a:spcAft>
              <a:buNone/>
            </a:pPr>
            <a:r>
              <a:rPr lang="ru-RU" sz="1400" dirty="0"/>
              <a:t>5. По критерию «Комфортность условий предоставления услуг, в том числе время ожидания предоставления услуг»: рассмотреть возможность оптимизации графика работы (продление часов работы); скорректировать работу организаций по наиболее актуальным вопросам получателей услуг (ремонт помещений, проблемы оснащения оборудованием).</a:t>
            </a:r>
          </a:p>
        </p:txBody>
      </p:sp>
    </p:spTree>
    <p:extLst>
      <p:ext uri="{BB962C8B-B14F-4D97-AF65-F5344CB8AC3E}">
        <p14:creationId xmlns:p14="http://schemas.microsoft.com/office/powerpoint/2010/main" val="13800615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98408"/>
          </a:xfrm>
        </p:spPr>
        <p:txBody>
          <a:bodyPr>
            <a:noAutofit/>
          </a:bodyPr>
          <a:lstStyle/>
          <a:p>
            <a:r>
              <a:rPr lang="ru-RU" sz="2800" dirty="0" smtClean="0"/>
              <a:t>Предложения </a:t>
            </a:r>
            <a:br>
              <a:rPr lang="ru-RU" sz="2800" dirty="0" smtClean="0"/>
            </a:br>
            <a:r>
              <a:rPr lang="ru-RU" sz="2800" dirty="0" smtClean="0"/>
              <a:t>(</a:t>
            </a:r>
            <a:r>
              <a:rPr lang="ru-RU" sz="2800" dirty="0"/>
              <a:t>в разрезе каждого критерия для поставщиков):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31064"/>
            <a:ext cx="8424936" cy="4822272"/>
          </a:xfrm>
        </p:spPr>
        <p:txBody>
          <a:bodyPr>
            <a:noAutofit/>
          </a:bodyPr>
          <a:lstStyle/>
          <a:p>
            <a:pPr marL="0" indent="442913" algn="just">
              <a:spcAft>
                <a:spcPts val="600"/>
              </a:spcAft>
              <a:buNone/>
            </a:pPr>
            <a:r>
              <a:rPr lang="ru-RU" sz="1500" dirty="0"/>
              <a:t>1. По критерию «Открытость и доступность информации об организации»: обеспечить в полной мере информационную открытость организаций путем создания официального сайта организации или приведения в соответствие информации об организации, размещенной на общедоступных ресурсах (стендах, официальном сайте), требованиям, установленным нормативно-правовыми актами - 43 поставщика (15 государственных, 28 негосударственных);</a:t>
            </a:r>
          </a:p>
          <a:p>
            <a:pPr marL="0" indent="442913" algn="just">
              <a:spcAft>
                <a:spcPts val="600"/>
              </a:spcAft>
              <a:buNone/>
            </a:pPr>
            <a:r>
              <a:rPr lang="ru-RU" sz="1500" dirty="0"/>
              <a:t>2. По критерию «Комфортность условий предоставления услуг, в том числе время ожидания предоставления услуг»: обеспечить в полной мере условия комфортности </a:t>
            </a:r>
            <a:r>
              <a:rPr lang="ru-RU" sz="1500" dirty="0" smtClean="0"/>
              <a:t>– </a:t>
            </a:r>
            <a:br>
              <a:rPr lang="ru-RU" sz="1500" dirty="0" smtClean="0"/>
            </a:br>
            <a:r>
              <a:rPr lang="ru-RU" sz="1500" dirty="0" smtClean="0"/>
              <a:t>8 поставщиков (</a:t>
            </a:r>
            <a:r>
              <a:rPr lang="ru-RU" sz="1500" dirty="0"/>
              <a:t>2 государственных, </a:t>
            </a:r>
            <a:r>
              <a:rPr lang="ru-RU" sz="1500" dirty="0" smtClean="0"/>
              <a:t>6 </a:t>
            </a:r>
            <a:r>
              <a:rPr lang="ru-RU" sz="1500" dirty="0"/>
              <a:t>негосударственных);</a:t>
            </a:r>
          </a:p>
          <a:p>
            <a:pPr marL="0" indent="442913" algn="just">
              <a:spcAft>
                <a:spcPts val="600"/>
              </a:spcAft>
              <a:buNone/>
            </a:pPr>
            <a:r>
              <a:rPr lang="ru-RU" sz="1500" dirty="0"/>
              <a:t>3. По критерию «Доступность услуг для инвалидов»: оборудовать помещения организаций и прилегающие территории с учетом доступности для инвалидов и обеспечить в полной мере условия доступности, позволяющие инвалидам получать услуги наравне </a:t>
            </a:r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500" dirty="0" smtClean="0"/>
              <a:t>с </a:t>
            </a:r>
            <a:r>
              <a:rPr lang="ru-RU" sz="1500" dirty="0"/>
              <a:t>другими </a:t>
            </a:r>
            <a:r>
              <a:rPr lang="ru-RU" sz="1500" dirty="0" smtClean="0"/>
              <a:t>- </a:t>
            </a:r>
            <a:r>
              <a:rPr lang="ru-RU" sz="1500" dirty="0"/>
              <a:t>38 </a:t>
            </a:r>
            <a:r>
              <a:rPr lang="ru-RU" sz="1500" dirty="0" smtClean="0"/>
              <a:t>поставщиков (</a:t>
            </a:r>
            <a:r>
              <a:rPr lang="ru-RU" sz="1500" dirty="0"/>
              <a:t>13 государственных, 25 негосударственных);</a:t>
            </a:r>
          </a:p>
          <a:p>
            <a:pPr marL="0" indent="442913" algn="just">
              <a:spcAft>
                <a:spcPts val="600"/>
              </a:spcAft>
              <a:buNone/>
            </a:pPr>
            <a:r>
              <a:rPr lang="ru-RU" sz="1500" dirty="0"/>
              <a:t>4. По критерию «Доброжелательность, вежливость работников организаций»: провести мероприятия с сотрудниками организаций на предмет вежливого и доброжелательного общения с посетителями организаций - 5 поставщиков (3 государственных, </a:t>
            </a:r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500" dirty="0" smtClean="0"/>
              <a:t>2 </a:t>
            </a:r>
            <a:r>
              <a:rPr lang="ru-RU" sz="1500" dirty="0"/>
              <a:t>негосударственных);</a:t>
            </a:r>
          </a:p>
          <a:p>
            <a:pPr marL="0" indent="442913" algn="just">
              <a:spcAft>
                <a:spcPts val="600"/>
              </a:spcAft>
              <a:buNone/>
            </a:pPr>
            <a:r>
              <a:rPr lang="ru-RU" sz="1500" dirty="0"/>
              <a:t>5. По критерию «Удовлетворенность условиями оказания услуг»: провести дополнительный опрос получателей услуг для выявления неудовлетворенности условиями оказания услуг и устранить замечания </a:t>
            </a:r>
            <a:r>
              <a:rPr lang="ru-RU" sz="1500" dirty="0" smtClean="0"/>
              <a:t>(</a:t>
            </a:r>
            <a:r>
              <a:rPr lang="ru-RU" sz="1500" dirty="0"/>
              <a:t>2 государственных поставщика).</a:t>
            </a:r>
          </a:p>
        </p:txBody>
      </p:sp>
    </p:spTree>
    <p:extLst>
      <p:ext uri="{BB962C8B-B14F-4D97-AF65-F5344CB8AC3E}">
        <p14:creationId xmlns:p14="http://schemas.microsoft.com/office/powerpoint/2010/main" val="40806201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43D9AACB-58CE-2540-BD49-500BE4E5B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2420888"/>
            <a:ext cx="7200800" cy="1143000"/>
          </a:xfrm>
        </p:spPr>
        <p:txBody>
          <a:bodyPr>
            <a:normAutofit/>
          </a:bodyPr>
          <a:lstStyle/>
          <a:p>
            <a:r>
              <a:rPr lang="ru-RU" sz="4000" dirty="0"/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213950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093" y="-171400"/>
            <a:ext cx="8777813" cy="924712"/>
          </a:xfrm>
        </p:spPr>
        <p:txBody>
          <a:bodyPr>
            <a:normAutofit/>
          </a:bodyPr>
          <a:lstStyle/>
          <a:p>
            <a:r>
              <a:rPr lang="ru-RU" sz="1800" b="1" dirty="0"/>
              <a:t>Источники, способы и формы фиксации информации по критериям и показателям  оценки качества условий оказания услуг организациями социальной сферы</a:t>
            </a:r>
            <a:endParaRPr lang="ru-RU" sz="1800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614D1847-E327-7C45-A9A2-49FCC86E84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661112"/>
              </p:ext>
            </p:extLst>
          </p:nvPr>
        </p:nvGraphicFramePr>
        <p:xfrm>
          <a:off x="58500" y="980728"/>
          <a:ext cx="9085500" cy="5760642"/>
        </p:xfrm>
        <a:graphic>
          <a:graphicData uri="http://schemas.openxmlformats.org/drawingml/2006/table">
            <a:tbl>
              <a:tblPr firstRow="1" firstCol="1" lastCol="1">
                <a:tableStyleId>{3C2FFA5D-87B4-456A-9821-1D502468CF0F}</a:tableStyleId>
              </a:tblPr>
              <a:tblGrid>
                <a:gridCol w="1442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8635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81944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3548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15" marR="27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/>
                        <a:t>Критерии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15" marR="27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/>
                        <a:t>Показатели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15" marR="27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/>
                        <a:t>Источники информации и способы ее сбора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15" marR="2715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2048">
                <a:tc rowSpan="3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/>
                        <a:t>1.</a:t>
                      </a:r>
                      <a:endParaRPr lang="ru-RU" sz="1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15" marR="2715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/>
                        <a:t>Открытость и доступность информации об организации 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15" marR="271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/>
                        <a:t>1.1. Соответствие информации о деятельности организации, размещенной на общедоступных информационных ресурсах, ее содержанию и порядку (форме), установленным законодательными и иными нормативными правовыми актами РФ</a:t>
                      </a:r>
                      <a:endParaRPr lang="ru-RU" sz="95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15" marR="27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Анализ информационных стендов в помещении организации и официальных сайтов организации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15" marR="2715" marT="0" marB="0" anchor="ctr">
                    <a:gradFill flip="none" rotWithShape="1">
                      <a:gsLst>
                        <a:gs pos="0">
                          <a:srgbClr val="C6D1FF"/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04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/>
                        <a:t>1.2. Наличие на официальном сайте организации информация о дистанционных способах обратной связи и взаимодействия с получателями услуг и их функционирование</a:t>
                      </a:r>
                      <a:endParaRPr lang="ru-RU" sz="95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15" marR="27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Анализ официальных сайтов организации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15" marR="2715" marT="0" marB="0" anchor="ctr">
                    <a:gradFill flip="none" rotWithShape="1">
                      <a:gsLst>
                        <a:gs pos="0">
                          <a:srgbClr val="C6D1FF"/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/>
                        <a:t>1.3. Доля получателей услуг, удовлетворенных открытостью, полнотой и доступностью информации о деятельности организации</a:t>
                      </a:r>
                      <a:endParaRPr lang="ru-RU" sz="95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15" marR="27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Опрос потребителей услуг для выявления их мнения о качестве услуг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15" marR="2715" marT="0" marB="0" anchor="ctr">
                    <a:gradFill flip="none" rotWithShape="1">
                      <a:gsLst>
                        <a:gs pos="0">
                          <a:srgbClr val="FFFF00"/>
                        </a:gs>
                        <a:gs pos="50000">
                          <a:srgbClr val="FFFF00"/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8032">
                <a:tc rowSpan="3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/>
                        <a:t>2. </a:t>
                      </a:r>
                      <a:endParaRPr lang="ru-RU" sz="1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15" marR="2715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/>
                        <a:t>Комфортность условий предоставления услуг, в том числе время ожидания предоставления услуг 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15" marR="271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/>
                        <a:t>2.1. Обеспечение в организации комфортных условий для предоставления услуг </a:t>
                      </a:r>
                      <a:endParaRPr lang="ru-RU" sz="95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15" marR="27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Изучение условий в помещении организации</a:t>
                      </a:r>
                    </a:p>
                  </a:txBody>
                  <a:tcPr marL="2715" marR="2715" marT="0" marB="0" anchor="ctr">
                    <a:gradFill flip="none" rotWithShape="1">
                      <a:gsLst>
                        <a:gs pos="0">
                          <a:srgbClr val="C6D1FF"/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/>
                        <a:t>2.2. Время ожидания предоставления услуги (среднее время ожидания и своевременность предоставления услуги)</a:t>
                      </a:r>
                      <a:endParaRPr lang="ru-RU" sz="95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15" marR="27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Опрос потребителей услуг для выявления их мнения о качестве услуг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15" marR="2715" marT="0" marB="0" anchor="ctr">
                    <a:gradFill flip="none" rotWithShape="1">
                      <a:gsLst>
                        <a:gs pos="0">
                          <a:srgbClr val="FFFF00"/>
                        </a:gs>
                        <a:gs pos="50000">
                          <a:srgbClr val="FFFF00"/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/>
                        <a:t>2.3. Доля получателей услуг, удовлетворенных комфортностью предоставления услуг</a:t>
                      </a:r>
                      <a:endParaRPr lang="ru-RU" sz="95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15" marR="27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Опрос потребителей услуг для выявления их мнения о качестве услуг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15" marR="2715" marT="0" marB="0" anchor="ctr">
                    <a:gradFill flip="none" rotWithShape="1">
                      <a:gsLst>
                        <a:gs pos="0">
                          <a:srgbClr val="FFFF00"/>
                        </a:gs>
                        <a:gs pos="50000">
                          <a:srgbClr val="FFFF00"/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8032">
                <a:tc rowSpan="3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/>
                        <a:t>3. </a:t>
                      </a:r>
                      <a:endParaRPr lang="ru-RU" sz="1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15" marR="2715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/>
                        <a:t>Доступность услуг для инвалидов 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15" marR="271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/>
                        <a:t>3.1. Оборудование помещений организации социальной сферы и прилегающей к ней территории с учетом доступности для инвалидов</a:t>
                      </a:r>
                      <a:endParaRPr lang="ru-RU" sz="95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15" marR="27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Изучение условий доступности организаций для инвалидов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15" marR="2715" marT="0" marB="0" anchor="ctr">
                    <a:gradFill flip="none" rotWithShape="1">
                      <a:gsLst>
                        <a:gs pos="0">
                          <a:srgbClr val="C6D1FF"/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/>
                        <a:t>3.2. Обеспечение в организации социальной сферы условий доступности, позволяющих инвалидам получать услуги наравне с другими</a:t>
                      </a:r>
                      <a:endParaRPr lang="ru-RU" sz="95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15" marR="27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Изучение условий доступности услуг для инвалидов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15" marR="2715" marT="0" marB="0" anchor="ctr">
                    <a:gradFill flip="none" rotWithShape="1">
                      <a:gsLst>
                        <a:gs pos="0">
                          <a:srgbClr val="C6D1FF"/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/>
                        <a:t>3.3. Доля получателей услуг, удовлетворенных доступностью услуг для инвалидов</a:t>
                      </a:r>
                      <a:endParaRPr lang="ru-RU" sz="95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15" marR="27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Опрос потребителей услуг для выявления их мнения о качестве услуг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15" marR="2715" marT="0" marB="0" anchor="ctr">
                    <a:gradFill flip="none" rotWithShape="1">
                      <a:gsLst>
                        <a:gs pos="0">
                          <a:srgbClr val="FFFF00"/>
                        </a:gs>
                        <a:gs pos="50000">
                          <a:srgbClr val="FFFF00"/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47261">
                <a:tc rowSpan="3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/>
                        <a:t>4. </a:t>
                      </a:r>
                      <a:endParaRPr lang="ru-RU" sz="1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15" marR="2715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x-none" sz="1000" b="1"/>
                        <a:t>Д</a:t>
                      </a:r>
                      <a:r>
                        <a:rPr lang="ru-RU" sz="1000" b="1" dirty="0" err="1"/>
                        <a:t>оброжелательность</a:t>
                      </a:r>
                      <a:r>
                        <a:rPr lang="ru-RU" sz="1000" b="1" dirty="0"/>
                        <a:t>, вежливость работников организаций 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15" marR="271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/>
                        <a:t>4.1. Доля получателей услуг, удовлетворенных доброжелательностью, вежливостью работников организации социальной сферы, обеспечивающих первичный контакт и информирование получателя услуги при непосредственном обращении в организацию </a:t>
                      </a:r>
                      <a:endParaRPr lang="ru-RU" sz="95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15" marR="27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Опрос потребителей услуг для выявления их мнения о качестве услуг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15" marR="2715" marT="0" marB="0" anchor="ctr">
                    <a:gradFill flip="none" rotWithShape="1">
                      <a:gsLst>
                        <a:gs pos="0">
                          <a:srgbClr val="FFFF00"/>
                        </a:gs>
                        <a:gs pos="50000">
                          <a:srgbClr val="FFFF00"/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104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/>
                        <a:t>4.2. Доля получателей услуг, удовлетворенных доброжелательностью, вежливостью работников организации социальной сферы, обеспечивающих непосредственное оказание услуги при обращении в организацию </a:t>
                      </a:r>
                      <a:endParaRPr lang="ru-RU" sz="95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15" marR="27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Опрос потребителей услуг для выявления их мнения о качестве услуг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15" marR="2715" marT="0" marB="0" anchor="ctr">
                    <a:gradFill flip="none" rotWithShape="1">
                      <a:gsLst>
                        <a:gs pos="0">
                          <a:srgbClr val="FFFF00"/>
                        </a:gs>
                        <a:gs pos="50000">
                          <a:srgbClr val="FFFF00"/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104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/>
                        <a:t>4.3. Доля получателей услуг, удовлетворенных доброжелательностью, вежливостью работников организации социальной сферы при использовании дистанционных форм взаимодействия</a:t>
                      </a:r>
                      <a:endParaRPr lang="ru-RU" sz="95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15" marR="27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Опрос потребителей услуг для выявления их мнения о качестве услуг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15" marR="2715" marT="0" marB="0" anchor="ctr">
                    <a:gradFill flip="none" rotWithShape="1">
                      <a:gsLst>
                        <a:gs pos="0">
                          <a:srgbClr val="FFFF00"/>
                        </a:gs>
                        <a:gs pos="50000">
                          <a:srgbClr val="FFFF00"/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10446">
                <a:tc rowSpan="3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/>
                        <a:t>5.</a:t>
                      </a:r>
                      <a:endParaRPr lang="ru-RU" sz="1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15" marR="2715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/>
                        <a:t>Удовлетворенность условиями оказания услуг 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15" marR="271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/>
                        <a:t>5.1. Доля получателей услуг, которые готовы рекомендовать организацию социальной сферы родственникам и знакомым (могли бы ее рекомендовать, если бы была возможность выбора организации социальной сферы)</a:t>
                      </a:r>
                      <a:endParaRPr lang="ru-RU" sz="95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15" marR="27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Опрос потребителей услуг для выявления их мнения о качестве услуг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15" marR="2715" marT="0" marB="0" anchor="ctr">
                    <a:gradFill flip="none" rotWithShape="1">
                      <a:gsLst>
                        <a:gs pos="0">
                          <a:srgbClr val="FFFF00"/>
                        </a:gs>
                        <a:gs pos="50000">
                          <a:srgbClr val="FFFF00"/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5472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/>
                        <a:t>5.2. Доля получателей услуг, удовлетворенных организационными условиями предоставления услуг (удовлетворенность графиком работы организации/ структурного подразделения/ отдельных специалистов, периодичностью прихода социального работника на дом и прочее)</a:t>
                      </a:r>
                      <a:endParaRPr lang="ru-RU" sz="95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15" marR="27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Опрос потребителей услуг для выявления их мнения о качестве услуг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15" marR="2715" marT="0" marB="0" anchor="ctr">
                    <a:gradFill flip="none" rotWithShape="1">
                      <a:gsLst>
                        <a:gs pos="0">
                          <a:srgbClr val="FFFF00"/>
                        </a:gs>
                        <a:gs pos="50000">
                          <a:srgbClr val="FFFF00"/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/>
                        <a:t>5.3. Доля получателей услуг, удовлетворенных в целом условиями оказания услуг в организации социальной сферы</a:t>
                      </a:r>
                      <a:endParaRPr lang="ru-RU" sz="95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15" marR="27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Опрос потребителей услуг для выявления их мнения о качестве услуг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15" marR="2715" marT="0" marB="0" anchor="ctr">
                    <a:gradFill flip="none" rotWithShape="1">
                      <a:gsLst>
                        <a:gs pos="0">
                          <a:srgbClr val="FFFF00"/>
                        </a:gs>
                        <a:gs pos="50000">
                          <a:srgbClr val="FFFF00"/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5072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891480"/>
          </a:xfrm>
        </p:spPr>
        <p:txBody>
          <a:bodyPr>
            <a:noAutofit/>
          </a:bodyPr>
          <a:lstStyle/>
          <a:p>
            <a:r>
              <a:rPr lang="ru-RU" sz="3600" dirty="0"/>
              <a:t>Лидеры рейтинга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5A7CBB90-2106-F447-93D4-B2494A0DA690}"/>
              </a:ext>
            </a:extLst>
          </p:cNvPr>
          <p:cNvSpPr txBox="1">
            <a:spLocks/>
          </p:cNvSpPr>
          <p:nvPr/>
        </p:nvSpPr>
        <p:spPr>
          <a:xfrm>
            <a:off x="539553" y="476696"/>
            <a:ext cx="8229600" cy="1235875"/>
          </a:xfrm>
          <a:prstGeom prst="rect">
            <a:avLst/>
          </a:prstGeom>
        </p:spPr>
        <p:txBody>
          <a:bodyPr vert="horz" lIns="124090" tIns="62046" rIns="124090" bIns="62046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 defTabSz="124090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kern="0" dirty="0">
              <a:solidFill>
                <a:srgbClr val="F79646">
                  <a:lumMod val="50000"/>
                </a:srgbClr>
              </a:solidFill>
              <a:latin typeface="+mj-lt"/>
              <a:cs typeface="Times New Roman" panose="02020603050405020304" pitchFamily="18" charset="0"/>
            </a:endParaRPr>
          </a:p>
          <a:p>
            <a:pPr marL="0" lvl="1" algn="just" defTabSz="12409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>
                <a:latin typeface="+mj-lt"/>
                <a:cs typeface="Times New Roman" panose="02020603050405020304" pitchFamily="18" charset="0"/>
              </a:rPr>
              <a:t>ВСЕ ОРГАНИЗАЦИИ, НАБРАВШИЕ ПО РЕЗУЛЬТАТАМ ОЦЕНКИ БОЛЕЕ 99,0 БАЛЛОВ, ЯВЛЯЮТСЯ ГОСУДАРСТВЕННЫМИ ПОСТАВЩИКАМИ СОЦИАЛЬНЫХ УСЛУГ</a:t>
            </a:r>
          </a:p>
          <a:p>
            <a:pPr marL="0" lvl="1" algn="ctr" defTabSz="124090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300" b="1" kern="0" dirty="0">
              <a:solidFill>
                <a:srgbClr val="F79646">
                  <a:lumMod val="50000"/>
                </a:srgbClr>
              </a:solidFill>
              <a:latin typeface="+mj-lt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="" xmlns:a16="http://schemas.microsoft.com/office/drawing/2014/main" id="{49A468FD-629D-154B-ACB9-FE4BC758AF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0084490"/>
              </p:ext>
            </p:extLst>
          </p:nvPr>
        </p:nvGraphicFramePr>
        <p:xfrm>
          <a:off x="467544" y="2057400"/>
          <a:ext cx="7848872" cy="4539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4334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891480"/>
          </a:xfrm>
        </p:spPr>
        <p:txBody>
          <a:bodyPr>
            <a:noAutofit/>
          </a:bodyPr>
          <a:lstStyle/>
          <a:p>
            <a:r>
              <a:rPr lang="ru-RU" sz="3600" dirty="0"/>
              <a:t>Составляющие интегрального рейтинга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5A7CBB90-2106-F447-93D4-B2494A0DA690}"/>
              </a:ext>
            </a:extLst>
          </p:cNvPr>
          <p:cNvSpPr txBox="1">
            <a:spLocks/>
          </p:cNvSpPr>
          <p:nvPr/>
        </p:nvSpPr>
        <p:spPr>
          <a:xfrm>
            <a:off x="539553" y="685767"/>
            <a:ext cx="8229600" cy="1235875"/>
          </a:xfrm>
          <a:prstGeom prst="rect">
            <a:avLst/>
          </a:prstGeom>
        </p:spPr>
        <p:txBody>
          <a:bodyPr vert="horz" lIns="124090" tIns="62046" rIns="124090" bIns="62046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 defTabSz="124090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kern="0" dirty="0">
              <a:solidFill>
                <a:srgbClr val="F79646">
                  <a:lumMod val="50000"/>
                </a:srgbClr>
              </a:solidFill>
              <a:latin typeface="+mj-lt"/>
              <a:cs typeface="Times New Roman" panose="02020603050405020304" pitchFamily="18" charset="0"/>
            </a:endParaRPr>
          </a:p>
          <a:p>
            <a:pPr marL="0" lvl="1" algn="just" defTabSz="12409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>
                <a:latin typeface="+mj-lt"/>
                <a:cs typeface="Times New Roman" panose="02020603050405020304" pitchFamily="18" charset="0"/>
              </a:rPr>
              <a:t>Свою высокую позицию в рейтинге 10 государственных организаций социального обслуживания (лидеров рейтинга) подтвердили по всем параметрам оценки</a:t>
            </a:r>
          </a:p>
          <a:p>
            <a:pPr marL="0" lvl="1" algn="ctr" defTabSz="124090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300" b="1" kern="0" dirty="0">
              <a:solidFill>
                <a:srgbClr val="F79646">
                  <a:lumMod val="50000"/>
                </a:srgbClr>
              </a:solidFill>
              <a:latin typeface="+mj-lt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="" xmlns:a16="http://schemas.microsoft.com/office/drawing/2014/main" id="{DE2FC756-A64B-4C43-908F-A3ACA29474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6243470"/>
              </p:ext>
            </p:extLst>
          </p:nvPr>
        </p:nvGraphicFramePr>
        <p:xfrm>
          <a:off x="539553" y="1679574"/>
          <a:ext cx="8229600" cy="4989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7113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29525"/>
            <a:ext cx="8229600" cy="891480"/>
          </a:xfrm>
        </p:spPr>
        <p:txBody>
          <a:bodyPr>
            <a:noAutofit/>
          </a:bodyPr>
          <a:lstStyle/>
          <a:p>
            <a:r>
              <a:rPr lang="ru-RU" sz="3600" dirty="0"/>
              <a:t>Наименьшее количество баллов набрали государственные организации: </a:t>
            </a: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="" xmlns:a16="http://schemas.microsoft.com/office/drawing/2014/main" id="{0781B8ED-3BF4-344A-ACCD-29DB35724F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0133520"/>
              </p:ext>
            </p:extLst>
          </p:nvPr>
        </p:nvGraphicFramePr>
        <p:xfrm>
          <a:off x="539552" y="1268760"/>
          <a:ext cx="8229600" cy="5259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817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29525"/>
            <a:ext cx="8229600" cy="891480"/>
          </a:xfrm>
        </p:spPr>
        <p:txBody>
          <a:bodyPr>
            <a:noAutofit/>
          </a:bodyPr>
          <a:lstStyle/>
          <a:p>
            <a:r>
              <a:rPr lang="ru-RU" sz="3000" dirty="0"/>
              <a:t>Составляющие интегрального значения оценки организаций, набравших минимальные баллы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B4ED96FA-D82E-0D4C-8C27-34FCAA0CBD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360369"/>
              </p:ext>
            </p:extLst>
          </p:nvPr>
        </p:nvGraphicFramePr>
        <p:xfrm>
          <a:off x="107504" y="1340768"/>
          <a:ext cx="892899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2328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575" y="116632"/>
            <a:ext cx="8229600" cy="891480"/>
          </a:xfrm>
        </p:spPr>
        <p:txBody>
          <a:bodyPr>
            <a:noAutofit/>
          </a:bodyPr>
          <a:lstStyle/>
          <a:p>
            <a:r>
              <a:rPr lang="ru-RU" sz="3600" dirty="0"/>
              <a:t>Лидеры рейтинга негосударственных организаций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B2973634-EDC5-0D4E-A566-EF1089D508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5075947"/>
              </p:ext>
            </p:extLst>
          </p:nvPr>
        </p:nvGraphicFramePr>
        <p:xfrm>
          <a:off x="662575" y="1340768"/>
          <a:ext cx="7725849" cy="5040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3386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891480"/>
          </a:xfrm>
        </p:spPr>
        <p:txBody>
          <a:bodyPr>
            <a:noAutofit/>
          </a:bodyPr>
          <a:lstStyle/>
          <a:p>
            <a:r>
              <a:rPr lang="ru-RU" sz="3600" dirty="0"/>
              <a:t>Составляющие интегрального рейтинга лидеров негосударственных организаций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C1EAD09D-07DE-C146-94D5-32ACAFBB66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1005697"/>
              </p:ext>
            </p:extLst>
          </p:nvPr>
        </p:nvGraphicFramePr>
        <p:xfrm>
          <a:off x="446856" y="1340768"/>
          <a:ext cx="8229599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67144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3466</TotalTime>
  <Words>1574</Words>
  <Application>Microsoft Office PowerPoint</Application>
  <PresentationFormat>Экран (4:3)</PresentationFormat>
  <Paragraphs>147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Arial</vt:lpstr>
      <vt:lpstr>Calibri</vt:lpstr>
      <vt:lpstr>Constantia</vt:lpstr>
      <vt:lpstr>Mangal</vt:lpstr>
      <vt:lpstr>Times New Roman</vt:lpstr>
      <vt:lpstr>Wingdings 2</vt:lpstr>
      <vt:lpstr>Поток</vt:lpstr>
      <vt:lpstr>Презентация результатов </vt:lpstr>
      <vt:lpstr>Методологическая основа</vt:lpstr>
      <vt:lpstr>Источники, способы и формы фиксации информации по критериям и показателям  оценки качества условий оказания услуг организациями социальной сферы</vt:lpstr>
      <vt:lpstr>Лидеры рейтинга</vt:lpstr>
      <vt:lpstr>Составляющие интегрального рейтинга</vt:lpstr>
      <vt:lpstr>Наименьшее количество баллов набрали государственные организации: </vt:lpstr>
      <vt:lpstr>Составляющие интегрального значения оценки организаций, набравших минимальные баллы</vt:lpstr>
      <vt:lpstr>Лидеры рейтинга негосударственных организаций</vt:lpstr>
      <vt:lpstr>Составляющие интегрального рейтинга лидеров негосударственных организаций</vt:lpstr>
      <vt:lpstr>Наименьшее количество баллов набрали негосударственные организации: </vt:lpstr>
      <vt:lpstr>Составляющие интегрального значения оценки негосударственных организаций, набравших наименьшие баллы</vt:lpstr>
      <vt:lpstr>Удовлетворенность получателей услуг, в %</vt:lpstr>
      <vt:lpstr>Основные недостатки по мнению получателей услуг, в %</vt:lpstr>
      <vt:lpstr>Результаты опроса получателей услуг в разрезе критериев, в %</vt:lpstr>
      <vt:lpstr>Оценка организаций социального обслуживания в целом по региону:</vt:lpstr>
      <vt:lpstr>Оценка организаций социального обслуживания в целом по отрасли:</vt:lpstr>
      <vt:lpstr>Средние значения показателей по государственным, негосударственными организациям и в целом</vt:lpstr>
      <vt:lpstr>Лучшие практики в организациях социального обслуживания, получивших по итогам независимой оценки высшие баллы</vt:lpstr>
      <vt:lpstr>Наиболее значимые недостатки поставщиков социальных услуг, принявших участие в независимой оценке </vt:lpstr>
      <vt:lpstr>Общие рекомендации по результатам независимой оценки для сферы социального обслуживания  в целом</vt:lpstr>
      <vt:lpstr>Предложения  (в разрезе каждого критерия для поставщиков):</vt:lpstr>
      <vt:lpstr>Спасибо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Челябинский отчет социологического исследования</dc:title>
  <dc:creator>Пользователь</dc:creator>
  <cp:lastModifiedBy> Фахретдинова Гюзель Габдельбасыровна </cp:lastModifiedBy>
  <cp:revision>80</cp:revision>
  <dcterms:created xsi:type="dcterms:W3CDTF">2021-09-21T17:15:04Z</dcterms:created>
  <dcterms:modified xsi:type="dcterms:W3CDTF">2021-11-30T12:35:21Z</dcterms:modified>
</cp:coreProperties>
</file>